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8" r:id="rId2"/>
    <p:sldId id="335" r:id="rId3"/>
    <p:sldId id="431" r:id="rId4"/>
    <p:sldId id="475" r:id="rId5"/>
    <p:sldId id="520" r:id="rId6"/>
    <p:sldId id="508" r:id="rId7"/>
    <p:sldId id="477" r:id="rId8"/>
    <p:sldId id="480" r:id="rId9"/>
    <p:sldId id="481" r:id="rId10"/>
    <p:sldId id="528" r:id="rId11"/>
    <p:sldId id="510" r:id="rId12"/>
    <p:sldId id="530" r:id="rId13"/>
    <p:sldId id="482" r:id="rId14"/>
    <p:sldId id="509" r:id="rId15"/>
    <p:sldId id="483" r:id="rId16"/>
    <p:sldId id="531" r:id="rId17"/>
    <p:sldId id="484" r:id="rId18"/>
    <p:sldId id="534" r:id="rId19"/>
    <p:sldId id="485" r:id="rId20"/>
    <p:sldId id="529" r:id="rId21"/>
    <p:sldId id="486" r:id="rId22"/>
    <p:sldId id="527" r:id="rId23"/>
    <p:sldId id="487" r:id="rId24"/>
    <p:sldId id="488" r:id="rId25"/>
    <p:sldId id="532" r:id="rId26"/>
    <p:sldId id="489" r:id="rId27"/>
    <p:sldId id="490" r:id="rId28"/>
    <p:sldId id="526" r:id="rId29"/>
    <p:sldId id="533" r:id="rId30"/>
    <p:sldId id="522" r:id="rId31"/>
    <p:sldId id="511" r:id="rId32"/>
    <p:sldId id="513" r:id="rId33"/>
    <p:sldId id="491" r:id="rId34"/>
    <p:sldId id="525" r:id="rId35"/>
    <p:sldId id="492" r:id="rId36"/>
    <p:sldId id="493" r:id="rId37"/>
    <p:sldId id="494" r:id="rId38"/>
    <p:sldId id="495" r:id="rId39"/>
    <p:sldId id="524" r:id="rId40"/>
    <p:sldId id="499" r:id="rId4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 Emily" initials="M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669900"/>
    <a:srgbClr val="1392C8"/>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66312" autoAdjust="0"/>
  </p:normalViewPr>
  <p:slideViewPr>
    <p:cSldViewPr snapToGrid="0">
      <p:cViewPr>
        <p:scale>
          <a:sx n="80" d="100"/>
          <a:sy n="80" d="100"/>
        </p:scale>
        <p:origin x="896" y="280"/>
      </p:cViewPr>
      <p:guideLst>
        <p:guide orient="horz" pos="2160"/>
        <p:guide pos="2880"/>
      </p:guideLst>
    </p:cSldViewPr>
  </p:slideViewPr>
  <p:notesTextViewPr>
    <p:cViewPr>
      <p:scale>
        <a:sx n="100" d="100"/>
        <a:sy n="100" d="100"/>
      </p:scale>
      <p:origin x="0" y="-952"/>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4D49D-D9F8-4FC4-97BB-298F31E3957D}" type="doc">
      <dgm:prSet loTypeId="urn:microsoft.com/office/officeart/2005/8/layout/process3" loCatId="process" qsTypeId="urn:microsoft.com/office/officeart/2005/8/quickstyle/simple1" qsCatId="simple" csTypeId="urn:microsoft.com/office/officeart/2005/8/colors/accent0_1" csCatId="mainScheme" phldr="1"/>
      <dgm:spPr/>
      <dgm:t>
        <a:bodyPr/>
        <a:lstStyle/>
        <a:p>
          <a:endParaRPr lang="en-US"/>
        </a:p>
      </dgm:t>
    </dgm:pt>
    <dgm:pt modelId="{D7EDC991-40FC-492E-ACFF-9B409A8C0A09}">
      <dgm:prSet phldrT="[Text]"/>
      <dgm:spPr/>
      <dgm:t>
        <a:bodyPr/>
        <a:lstStyle/>
        <a:p>
          <a:r>
            <a:rPr lang="en-US" dirty="0" smtClean="0">
              <a:latin typeface="Arial" charset="0"/>
              <a:ea typeface="Arial" charset="0"/>
              <a:cs typeface="Arial" charset="0"/>
            </a:rPr>
            <a:t>Agricultural</a:t>
          </a:r>
          <a:endParaRPr lang="en-US" dirty="0">
            <a:latin typeface="Arial" charset="0"/>
            <a:ea typeface="Arial" charset="0"/>
            <a:cs typeface="Arial" charset="0"/>
          </a:endParaRPr>
        </a:p>
      </dgm:t>
    </dgm:pt>
    <dgm:pt modelId="{F69F280A-92DE-4FAB-A271-D76CBAF9F26A}" type="parTrans" cxnId="{2A709932-7955-4F3B-A812-F24ABC0C9D25}">
      <dgm:prSet/>
      <dgm:spPr/>
      <dgm:t>
        <a:bodyPr/>
        <a:lstStyle/>
        <a:p>
          <a:endParaRPr lang="en-US"/>
        </a:p>
      </dgm:t>
    </dgm:pt>
    <dgm:pt modelId="{112705B8-A238-48E4-8497-8455CFEA7BEB}" type="sibTrans" cxnId="{2A709932-7955-4F3B-A812-F24ABC0C9D25}">
      <dgm:prSet/>
      <dgm:spPr/>
      <dgm:t>
        <a:bodyPr/>
        <a:lstStyle/>
        <a:p>
          <a:endParaRPr lang="en-US"/>
        </a:p>
      </dgm:t>
    </dgm:pt>
    <dgm:pt modelId="{E75A8BBC-9E75-46AE-BEE9-EDA88EBD593C}">
      <dgm:prSet phldrT="[Text]"/>
      <dgm:spPr/>
      <dgm:t>
        <a:bodyPr/>
        <a:lstStyle/>
        <a:p>
          <a:r>
            <a:rPr lang="en-US" dirty="0" smtClean="0">
              <a:latin typeface="Arial" charset="0"/>
              <a:ea typeface="Arial" charset="0"/>
              <a:cs typeface="Arial" charset="0"/>
            </a:rPr>
            <a:t>Working in fields</a:t>
          </a:r>
          <a:endParaRPr lang="en-US" dirty="0">
            <a:latin typeface="Arial" charset="0"/>
            <a:ea typeface="Arial" charset="0"/>
            <a:cs typeface="Arial" charset="0"/>
          </a:endParaRPr>
        </a:p>
      </dgm:t>
    </dgm:pt>
    <dgm:pt modelId="{ED6FD1E9-9F6E-48E0-9E45-EC82F6184AF3}" type="parTrans" cxnId="{3055048B-AAAD-4CA7-A5E1-5423DB587A8A}">
      <dgm:prSet/>
      <dgm:spPr/>
      <dgm:t>
        <a:bodyPr/>
        <a:lstStyle/>
        <a:p>
          <a:endParaRPr lang="en-US"/>
        </a:p>
      </dgm:t>
    </dgm:pt>
    <dgm:pt modelId="{EAD6F915-29AC-4335-8F2B-E3C427BD4B21}" type="sibTrans" cxnId="{3055048B-AAAD-4CA7-A5E1-5423DB587A8A}">
      <dgm:prSet/>
      <dgm:spPr/>
      <dgm:t>
        <a:bodyPr/>
        <a:lstStyle/>
        <a:p>
          <a:endParaRPr lang="en-US"/>
        </a:p>
      </dgm:t>
    </dgm:pt>
    <dgm:pt modelId="{D1A545D3-3227-4CAE-8E9F-0D1A0CE4F28A}">
      <dgm:prSet phldrT="[Text]"/>
      <dgm:spPr/>
      <dgm:t>
        <a:bodyPr/>
        <a:lstStyle/>
        <a:p>
          <a:r>
            <a:rPr lang="en-US" dirty="0" smtClean="0">
              <a:latin typeface="Arial" charset="0"/>
              <a:ea typeface="Arial" charset="0"/>
              <a:cs typeface="Arial" charset="0"/>
            </a:rPr>
            <a:t>Manufacturing</a:t>
          </a:r>
          <a:endParaRPr lang="en-US" dirty="0">
            <a:latin typeface="Arial" charset="0"/>
            <a:ea typeface="Arial" charset="0"/>
            <a:cs typeface="Arial" charset="0"/>
          </a:endParaRPr>
        </a:p>
      </dgm:t>
    </dgm:pt>
    <dgm:pt modelId="{C22C587E-FD5A-4444-9E42-8994F6A95C70}" type="parTrans" cxnId="{98D51C0C-2DFE-4B3F-BBA5-CA12F5592704}">
      <dgm:prSet/>
      <dgm:spPr/>
      <dgm:t>
        <a:bodyPr/>
        <a:lstStyle/>
        <a:p>
          <a:endParaRPr lang="en-US"/>
        </a:p>
      </dgm:t>
    </dgm:pt>
    <dgm:pt modelId="{997D9D10-6BA4-437D-9F7C-0FF7B1825209}" type="sibTrans" cxnId="{98D51C0C-2DFE-4B3F-BBA5-CA12F5592704}">
      <dgm:prSet/>
      <dgm:spPr/>
      <dgm:t>
        <a:bodyPr/>
        <a:lstStyle/>
        <a:p>
          <a:endParaRPr lang="en-US"/>
        </a:p>
      </dgm:t>
    </dgm:pt>
    <dgm:pt modelId="{78DF47CE-2F45-496B-97ED-D3D68DB15730}">
      <dgm:prSet phldrT="[Text]"/>
      <dgm:spPr/>
      <dgm:t>
        <a:bodyPr/>
        <a:lstStyle/>
        <a:p>
          <a:r>
            <a:rPr lang="en-US" dirty="0" smtClean="0">
              <a:latin typeface="Arial" charset="0"/>
              <a:ea typeface="Arial" charset="0"/>
              <a:cs typeface="Arial" charset="0"/>
            </a:rPr>
            <a:t>Working in factories</a:t>
          </a:r>
          <a:endParaRPr lang="en-US" dirty="0">
            <a:latin typeface="Arial" charset="0"/>
            <a:ea typeface="Arial" charset="0"/>
            <a:cs typeface="Arial" charset="0"/>
          </a:endParaRPr>
        </a:p>
      </dgm:t>
    </dgm:pt>
    <dgm:pt modelId="{0CE82EE5-F583-4D13-A26E-1809FD9413CD}" type="parTrans" cxnId="{4AD11BC4-4207-4AAD-B144-A7A5E58E85EA}">
      <dgm:prSet/>
      <dgm:spPr/>
      <dgm:t>
        <a:bodyPr/>
        <a:lstStyle/>
        <a:p>
          <a:endParaRPr lang="en-US"/>
        </a:p>
      </dgm:t>
    </dgm:pt>
    <dgm:pt modelId="{A5F91A4F-97B0-44E3-AB40-FC1D86EAED1B}" type="sibTrans" cxnId="{4AD11BC4-4207-4AAD-B144-A7A5E58E85EA}">
      <dgm:prSet/>
      <dgm:spPr/>
      <dgm:t>
        <a:bodyPr/>
        <a:lstStyle/>
        <a:p>
          <a:endParaRPr lang="en-US"/>
        </a:p>
      </dgm:t>
    </dgm:pt>
    <dgm:pt modelId="{DD87BBF4-1D50-4507-8311-1FFCB616DD07}">
      <dgm:prSet phldrT="[Text]"/>
      <dgm:spPr/>
      <dgm:t>
        <a:bodyPr/>
        <a:lstStyle/>
        <a:p>
          <a:r>
            <a:rPr lang="en-US" dirty="0" smtClean="0">
              <a:latin typeface="Arial" charset="0"/>
              <a:ea typeface="Arial" charset="0"/>
              <a:cs typeface="Arial" charset="0"/>
            </a:rPr>
            <a:t>Service</a:t>
          </a:r>
          <a:endParaRPr lang="en-US" dirty="0">
            <a:latin typeface="Arial" charset="0"/>
            <a:ea typeface="Arial" charset="0"/>
            <a:cs typeface="Arial" charset="0"/>
          </a:endParaRPr>
        </a:p>
      </dgm:t>
    </dgm:pt>
    <dgm:pt modelId="{2ECCF4E3-2D94-4E30-B2D8-5E1086D90407}" type="parTrans" cxnId="{D7BA81C5-3733-4B77-BCA7-F70A04778182}">
      <dgm:prSet/>
      <dgm:spPr/>
      <dgm:t>
        <a:bodyPr/>
        <a:lstStyle/>
        <a:p>
          <a:endParaRPr lang="en-US"/>
        </a:p>
      </dgm:t>
    </dgm:pt>
    <dgm:pt modelId="{74F05D22-4601-4AB7-8281-642FBBF04944}" type="sibTrans" cxnId="{D7BA81C5-3733-4B77-BCA7-F70A04778182}">
      <dgm:prSet/>
      <dgm:spPr/>
      <dgm:t>
        <a:bodyPr/>
        <a:lstStyle/>
        <a:p>
          <a:endParaRPr lang="en-US"/>
        </a:p>
      </dgm:t>
    </dgm:pt>
    <dgm:pt modelId="{01B3275A-DDE8-4CC4-AB68-E0935DF19361}">
      <dgm:prSet phldrT="[Text]"/>
      <dgm:spPr/>
      <dgm:t>
        <a:bodyPr/>
        <a:lstStyle/>
        <a:p>
          <a:r>
            <a:rPr lang="en-US" dirty="0" smtClean="0">
              <a:latin typeface="Arial" charset="0"/>
              <a:ea typeface="Arial" charset="0"/>
              <a:cs typeface="Arial" charset="0"/>
            </a:rPr>
            <a:t>Working in offices (online)</a:t>
          </a:r>
          <a:endParaRPr lang="en-US" dirty="0">
            <a:latin typeface="Arial" charset="0"/>
            <a:ea typeface="Arial" charset="0"/>
            <a:cs typeface="Arial" charset="0"/>
          </a:endParaRPr>
        </a:p>
      </dgm:t>
    </dgm:pt>
    <dgm:pt modelId="{F70A5DF0-38FA-4281-B6E3-E495FEDF3DF7}" type="parTrans" cxnId="{303FBAE4-6F16-4B21-A3F6-498E5C7D144C}">
      <dgm:prSet/>
      <dgm:spPr/>
      <dgm:t>
        <a:bodyPr/>
        <a:lstStyle/>
        <a:p>
          <a:endParaRPr lang="en-US"/>
        </a:p>
      </dgm:t>
    </dgm:pt>
    <dgm:pt modelId="{FEFE5A84-3362-41D3-B801-9879B7EF02A0}" type="sibTrans" cxnId="{303FBAE4-6F16-4B21-A3F6-498E5C7D144C}">
      <dgm:prSet/>
      <dgm:spPr/>
      <dgm:t>
        <a:bodyPr/>
        <a:lstStyle/>
        <a:p>
          <a:endParaRPr lang="en-US"/>
        </a:p>
      </dgm:t>
    </dgm:pt>
    <dgm:pt modelId="{B94027F3-B9AB-4929-9180-D49BCCDDACF4}" type="pres">
      <dgm:prSet presAssocID="{9F74D49D-D9F8-4FC4-97BB-298F31E3957D}" presName="linearFlow" presStyleCnt="0">
        <dgm:presLayoutVars>
          <dgm:dir/>
          <dgm:animLvl val="lvl"/>
          <dgm:resizeHandles val="exact"/>
        </dgm:presLayoutVars>
      </dgm:prSet>
      <dgm:spPr/>
      <dgm:t>
        <a:bodyPr/>
        <a:lstStyle/>
        <a:p>
          <a:endParaRPr lang="en-US"/>
        </a:p>
      </dgm:t>
    </dgm:pt>
    <dgm:pt modelId="{864F1F4B-320C-453A-A8E2-E926C9CB4E7D}" type="pres">
      <dgm:prSet presAssocID="{D7EDC991-40FC-492E-ACFF-9B409A8C0A09}" presName="composite" presStyleCnt="0"/>
      <dgm:spPr/>
      <dgm:t>
        <a:bodyPr/>
        <a:lstStyle/>
        <a:p>
          <a:endParaRPr lang="en-US"/>
        </a:p>
      </dgm:t>
    </dgm:pt>
    <dgm:pt modelId="{FCD9C596-5ED2-4241-AA91-8E87FE8BD078}" type="pres">
      <dgm:prSet presAssocID="{D7EDC991-40FC-492E-ACFF-9B409A8C0A09}" presName="parTx" presStyleLbl="node1" presStyleIdx="0" presStyleCnt="3">
        <dgm:presLayoutVars>
          <dgm:chMax val="0"/>
          <dgm:chPref val="0"/>
          <dgm:bulletEnabled val="1"/>
        </dgm:presLayoutVars>
      </dgm:prSet>
      <dgm:spPr/>
      <dgm:t>
        <a:bodyPr/>
        <a:lstStyle/>
        <a:p>
          <a:endParaRPr lang="en-US"/>
        </a:p>
      </dgm:t>
    </dgm:pt>
    <dgm:pt modelId="{C6C42F86-FDED-40C3-804C-A51D118B8BCA}" type="pres">
      <dgm:prSet presAssocID="{D7EDC991-40FC-492E-ACFF-9B409A8C0A09}" presName="parSh" presStyleLbl="node1" presStyleIdx="0" presStyleCnt="3"/>
      <dgm:spPr/>
      <dgm:t>
        <a:bodyPr/>
        <a:lstStyle/>
        <a:p>
          <a:endParaRPr lang="en-US"/>
        </a:p>
      </dgm:t>
    </dgm:pt>
    <dgm:pt modelId="{A1E93C0F-23FB-4702-B882-9B77D4432D62}" type="pres">
      <dgm:prSet presAssocID="{D7EDC991-40FC-492E-ACFF-9B409A8C0A09}" presName="desTx" presStyleLbl="fgAcc1" presStyleIdx="0" presStyleCnt="3">
        <dgm:presLayoutVars>
          <dgm:bulletEnabled val="1"/>
        </dgm:presLayoutVars>
      </dgm:prSet>
      <dgm:spPr/>
      <dgm:t>
        <a:bodyPr/>
        <a:lstStyle/>
        <a:p>
          <a:endParaRPr lang="en-US"/>
        </a:p>
      </dgm:t>
    </dgm:pt>
    <dgm:pt modelId="{134DF817-70B5-402D-9DBD-4669CBFC36FA}" type="pres">
      <dgm:prSet presAssocID="{112705B8-A238-48E4-8497-8455CFEA7BEB}" presName="sibTrans" presStyleLbl="sibTrans2D1" presStyleIdx="0" presStyleCnt="2"/>
      <dgm:spPr/>
      <dgm:t>
        <a:bodyPr/>
        <a:lstStyle/>
        <a:p>
          <a:endParaRPr lang="en-US"/>
        </a:p>
      </dgm:t>
    </dgm:pt>
    <dgm:pt modelId="{FF29D693-56D4-4567-B4AC-4A56A24DD672}" type="pres">
      <dgm:prSet presAssocID="{112705B8-A238-48E4-8497-8455CFEA7BEB}" presName="connTx" presStyleLbl="sibTrans2D1" presStyleIdx="0" presStyleCnt="2"/>
      <dgm:spPr/>
      <dgm:t>
        <a:bodyPr/>
        <a:lstStyle/>
        <a:p>
          <a:endParaRPr lang="en-US"/>
        </a:p>
      </dgm:t>
    </dgm:pt>
    <dgm:pt modelId="{74FCB802-C35A-4E4C-AD76-45EBCDE39D2C}" type="pres">
      <dgm:prSet presAssocID="{D1A545D3-3227-4CAE-8E9F-0D1A0CE4F28A}" presName="composite" presStyleCnt="0"/>
      <dgm:spPr/>
      <dgm:t>
        <a:bodyPr/>
        <a:lstStyle/>
        <a:p>
          <a:endParaRPr lang="en-US"/>
        </a:p>
      </dgm:t>
    </dgm:pt>
    <dgm:pt modelId="{22EB915D-A0D7-4E05-82AB-56656BEE4FC7}" type="pres">
      <dgm:prSet presAssocID="{D1A545D3-3227-4CAE-8E9F-0D1A0CE4F28A}" presName="parTx" presStyleLbl="node1" presStyleIdx="0" presStyleCnt="3">
        <dgm:presLayoutVars>
          <dgm:chMax val="0"/>
          <dgm:chPref val="0"/>
          <dgm:bulletEnabled val="1"/>
        </dgm:presLayoutVars>
      </dgm:prSet>
      <dgm:spPr/>
      <dgm:t>
        <a:bodyPr/>
        <a:lstStyle/>
        <a:p>
          <a:endParaRPr lang="en-US"/>
        </a:p>
      </dgm:t>
    </dgm:pt>
    <dgm:pt modelId="{B9D6E12D-D8ED-48EB-ADE4-673BA20A9AE0}" type="pres">
      <dgm:prSet presAssocID="{D1A545D3-3227-4CAE-8E9F-0D1A0CE4F28A}" presName="parSh" presStyleLbl="node1" presStyleIdx="1" presStyleCnt="3"/>
      <dgm:spPr/>
      <dgm:t>
        <a:bodyPr/>
        <a:lstStyle/>
        <a:p>
          <a:endParaRPr lang="en-US"/>
        </a:p>
      </dgm:t>
    </dgm:pt>
    <dgm:pt modelId="{FE72B310-DED6-4FD1-9F8F-C0BA3C59BC2B}" type="pres">
      <dgm:prSet presAssocID="{D1A545D3-3227-4CAE-8E9F-0D1A0CE4F28A}" presName="desTx" presStyleLbl="fgAcc1" presStyleIdx="1" presStyleCnt="3">
        <dgm:presLayoutVars>
          <dgm:bulletEnabled val="1"/>
        </dgm:presLayoutVars>
      </dgm:prSet>
      <dgm:spPr/>
      <dgm:t>
        <a:bodyPr/>
        <a:lstStyle/>
        <a:p>
          <a:endParaRPr lang="en-US"/>
        </a:p>
      </dgm:t>
    </dgm:pt>
    <dgm:pt modelId="{5AD4C9A8-13B2-4062-993A-B056A5634054}" type="pres">
      <dgm:prSet presAssocID="{997D9D10-6BA4-437D-9F7C-0FF7B1825209}" presName="sibTrans" presStyleLbl="sibTrans2D1" presStyleIdx="1" presStyleCnt="2"/>
      <dgm:spPr/>
      <dgm:t>
        <a:bodyPr/>
        <a:lstStyle/>
        <a:p>
          <a:endParaRPr lang="en-US"/>
        </a:p>
      </dgm:t>
    </dgm:pt>
    <dgm:pt modelId="{03744867-ACF6-4E74-A0DA-C20FFA956485}" type="pres">
      <dgm:prSet presAssocID="{997D9D10-6BA4-437D-9F7C-0FF7B1825209}" presName="connTx" presStyleLbl="sibTrans2D1" presStyleIdx="1" presStyleCnt="2"/>
      <dgm:spPr/>
      <dgm:t>
        <a:bodyPr/>
        <a:lstStyle/>
        <a:p>
          <a:endParaRPr lang="en-US"/>
        </a:p>
      </dgm:t>
    </dgm:pt>
    <dgm:pt modelId="{EEA69E3F-B1DA-4AC9-A2FB-13B01F3F3A23}" type="pres">
      <dgm:prSet presAssocID="{DD87BBF4-1D50-4507-8311-1FFCB616DD07}" presName="composite" presStyleCnt="0"/>
      <dgm:spPr/>
      <dgm:t>
        <a:bodyPr/>
        <a:lstStyle/>
        <a:p>
          <a:endParaRPr lang="en-US"/>
        </a:p>
      </dgm:t>
    </dgm:pt>
    <dgm:pt modelId="{073F2207-916E-49FC-B09D-B8C6A05590C1}" type="pres">
      <dgm:prSet presAssocID="{DD87BBF4-1D50-4507-8311-1FFCB616DD07}" presName="parTx" presStyleLbl="node1" presStyleIdx="1" presStyleCnt="3">
        <dgm:presLayoutVars>
          <dgm:chMax val="0"/>
          <dgm:chPref val="0"/>
          <dgm:bulletEnabled val="1"/>
        </dgm:presLayoutVars>
      </dgm:prSet>
      <dgm:spPr/>
      <dgm:t>
        <a:bodyPr/>
        <a:lstStyle/>
        <a:p>
          <a:endParaRPr lang="en-US"/>
        </a:p>
      </dgm:t>
    </dgm:pt>
    <dgm:pt modelId="{15209907-141F-431F-8F2A-2D95EE65F74E}" type="pres">
      <dgm:prSet presAssocID="{DD87BBF4-1D50-4507-8311-1FFCB616DD07}" presName="parSh" presStyleLbl="node1" presStyleIdx="2" presStyleCnt="3"/>
      <dgm:spPr/>
      <dgm:t>
        <a:bodyPr/>
        <a:lstStyle/>
        <a:p>
          <a:endParaRPr lang="en-US"/>
        </a:p>
      </dgm:t>
    </dgm:pt>
    <dgm:pt modelId="{2E0E3CCD-C3AE-41A4-949A-F1BB386518F2}" type="pres">
      <dgm:prSet presAssocID="{DD87BBF4-1D50-4507-8311-1FFCB616DD07}" presName="desTx" presStyleLbl="fgAcc1" presStyleIdx="2" presStyleCnt="3">
        <dgm:presLayoutVars>
          <dgm:bulletEnabled val="1"/>
        </dgm:presLayoutVars>
      </dgm:prSet>
      <dgm:spPr/>
      <dgm:t>
        <a:bodyPr/>
        <a:lstStyle/>
        <a:p>
          <a:endParaRPr lang="en-US"/>
        </a:p>
      </dgm:t>
    </dgm:pt>
  </dgm:ptLst>
  <dgm:cxnLst>
    <dgm:cxn modelId="{4E35C44A-E0BB-436D-82B1-88FD04425C3B}" type="presOf" srcId="{112705B8-A238-48E4-8497-8455CFEA7BEB}" destId="{FF29D693-56D4-4567-B4AC-4A56A24DD672}" srcOrd="1" destOrd="0" presId="urn:microsoft.com/office/officeart/2005/8/layout/process3"/>
    <dgm:cxn modelId="{4A154A0C-D668-4DA7-80AC-9D12C0EB395D}" type="presOf" srcId="{D7EDC991-40FC-492E-ACFF-9B409A8C0A09}" destId="{C6C42F86-FDED-40C3-804C-A51D118B8BCA}" srcOrd="1" destOrd="0" presId="urn:microsoft.com/office/officeart/2005/8/layout/process3"/>
    <dgm:cxn modelId="{3055048B-AAAD-4CA7-A5E1-5423DB587A8A}" srcId="{D7EDC991-40FC-492E-ACFF-9B409A8C0A09}" destId="{E75A8BBC-9E75-46AE-BEE9-EDA88EBD593C}" srcOrd="0" destOrd="0" parTransId="{ED6FD1E9-9F6E-48E0-9E45-EC82F6184AF3}" sibTransId="{EAD6F915-29AC-4335-8F2B-E3C427BD4B21}"/>
    <dgm:cxn modelId="{EE74D6C1-D00D-4D1D-BC0A-404E98234634}" type="presOf" srcId="{DD87BBF4-1D50-4507-8311-1FFCB616DD07}" destId="{15209907-141F-431F-8F2A-2D95EE65F74E}" srcOrd="1" destOrd="0" presId="urn:microsoft.com/office/officeart/2005/8/layout/process3"/>
    <dgm:cxn modelId="{EB6CD6CA-419A-446B-BA0B-775C729CCCEF}" type="presOf" srcId="{112705B8-A238-48E4-8497-8455CFEA7BEB}" destId="{134DF817-70B5-402D-9DBD-4669CBFC36FA}" srcOrd="0" destOrd="0" presId="urn:microsoft.com/office/officeart/2005/8/layout/process3"/>
    <dgm:cxn modelId="{A4199056-4150-498A-A460-7C060E7A3B1C}" type="presOf" srcId="{01B3275A-DDE8-4CC4-AB68-E0935DF19361}" destId="{2E0E3CCD-C3AE-41A4-949A-F1BB386518F2}" srcOrd="0" destOrd="0" presId="urn:microsoft.com/office/officeart/2005/8/layout/process3"/>
    <dgm:cxn modelId="{3E88F719-5F29-4E75-AB3F-756193ABAAF4}" type="presOf" srcId="{DD87BBF4-1D50-4507-8311-1FFCB616DD07}" destId="{073F2207-916E-49FC-B09D-B8C6A05590C1}" srcOrd="0" destOrd="0" presId="urn:microsoft.com/office/officeart/2005/8/layout/process3"/>
    <dgm:cxn modelId="{ECC64932-9206-471A-A030-A812FC843250}" type="presOf" srcId="{D1A545D3-3227-4CAE-8E9F-0D1A0CE4F28A}" destId="{B9D6E12D-D8ED-48EB-ADE4-673BA20A9AE0}" srcOrd="1" destOrd="0" presId="urn:microsoft.com/office/officeart/2005/8/layout/process3"/>
    <dgm:cxn modelId="{98D51C0C-2DFE-4B3F-BBA5-CA12F5592704}" srcId="{9F74D49D-D9F8-4FC4-97BB-298F31E3957D}" destId="{D1A545D3-3227-4CAE-8E9F-0D1A0CE4F28A}" srcOrd="1" destOrd="0" parTransId="{C22C587E-FD5A-4444-9E42-8994F6A95C70}" sibTransId="{997D9D10-6BA4-437D-9F7C-0FF7B1825209}"/>
    <dgm:cxn modelId="{26EDB2CF-1417-410A-8972-04A1EC593AAE}" type="presOf" srcId="{78DF47CE-2F45-496B-97ED-D3D68DB15730}" destId="{FE72B310-DED6-4FD1-9F8F-C0BA3C59BC2B}" srcOrd="0" destOrd="0" presId="urn:microsoft.com/office/officeart/2005/8/layout/process3"/>
    <dgm:cxn modelId="{E5AAECE4-16B7-4D7D-BCB5-AF4F96C47B3D}" type="presOf" srcId="{997D9D10-6BA4-437D-9F7C-0FF7B1825209}" destId="{03744867-ACF6-4E74-A0DA-C20FFA956485}" srcOrd="1" destOrd="0" presId="urn:microsoft.com/office/officeart/2005/8/layout/process3"/>
    <dgm:cxn modelId="{303FBAE4-6F16-4B21-A3F6-498E5C7D144C}" srcId="{DD87BBF4-1D50-4507-8311-1FFCB616DD07}" destId="{01B3275A-DDE8-4CC4-AB68-E0935DF19361}" srcOrd="0" destOrd="0" parTransId="{F70A5DF0-38FA-4281-B6E3-E495FEDF3DF7}" sibTransId="{FEFE5A84-3362-41D3-B801-9879B7EF02A0}"/>
    <dgm:cxn modelId="{43C8F6FD-B41D-42DC-A903-B4F7359E16A4}" type="presOf" srcId="{9F74D49D-D9F8-4FC4-97BB-298F31E3957D}" destId="{B94027F3-B9AB-4929-9180-D49BCCDDACF4}" srcOrd="0" destOrd="0" presId="urn:microsoft.com/office/officeart/2005/8/layout/process3"/>
    <dgm:cxn modelId="{4FD4A9BF-7A48-43E6-8CBB-35B1C9696982}" type="presOf" srcId="{D1A545D3-3227-4CAE-8E9F-0D1A0CE4F28A}" destId="{22EB915D-A0D7-4E05-82AB-56656BEE4FC7}" srcOrd="0" destOrd="0" presId="urn:microsoft.com/office/officeart/2005/8/layout/process3"/>
    <dgm:cxn modelId="{5C02DA4A-B516-460B-B450-C5853ADF6357}" type="presOf" srcId="{D7EDC991-40FC-492E-ACFF-9B409A8C0A09}" destId="{FCD9C596-5ED2-4241-AA91-8E87FE8BD078}" srcOrd="0" destOrd="0" presId="urn:microsoft.com/office/officeart/2005/8/layout/process3"/>
    <dgm:cxn modelId="{2A709932-7955-4F3B-A812-F24ABC0C9D25}" srcId="{9F74D49D-D9F8-4FC4-97BB-298F31E3957D}" destId="{D7EDC991-40FC-492E-ACFF-9B409A8C0A09}" srcOrd="0" destOrd="0" parTransId="{F69F280A-92DE-4FAB-A271-D76CBAF9F26A}" sibTransId="{112705B8-A238-48E4-8497-8455CFEA7BEB}"/>
    <dgm:cxn modelId="{822AF797-FEC3-49B7-B060-E4217A476671}" type="presOf" srcId="{E75A8BBC-9E75-46AE-BEE9-EDA88EBD593C}" destId="{A1E93C0F-23FB-4702-B882-9B77D4432D62}" srcOrd="0" destOrd="0" presId="urn:microsoft.com/office/officeart/2005/8/layout/process3"/>
    <dgm:cxn modelId="{38CF34E6-6C29-4478-AF83-5FF13C8E80B2}" type="presOf" srcId="{997D9D10-6BA4-437D-9F7C-0FF7B1825209}" destId="{5AD4C9A8-13B2-4062-993A-B056A5634054}" srcOrd="0" destOrd="0" presId="urn:microsoft.com/office/officeart/2005/8/layout/process3"/>
    <dgm:cxn modelId="{D7BA81C5-3733-4B77-BCA7-F70A04778182}" srcId="{9F74D49D-D9F8-4FC4-97BB-298F31E3957D}" destId="{DD87BBF4-1D50-4507-8311-1FFCB616DD07}" srcOrd="2" destOrd="0" parTransId="{2ECCF4E3-2D94-4E30-B2D8-5E1086D90407}" sibTransId="{74F05D22-4601-4AB7-8281-642FBBF04944}"/>
    <dgm:cxn modelId="{4AD11BC4-4207-4AAD-B144-A7A5E58E85EA}" srcId="{D1A545D3-3227-4CAE-8E9F-0D1A0CE4F28A}" destId="{78DF47CE-2F45-496B-97ED-D3D68DB15730}" srcOrd="0" destOrd="0" parTransId="{0CE82EE5-F583-4D13-A26E-1809FD9413CD}" sibTransId="{A5F91A4F-97B0-44E3-AB40-FC1D86EAED1B}"/>
    <dgm:cxn modelId="{3C29A5D5-47EA-4814-BF33-C3523441DB7A}" type="presParOf" srcId="{B94027F3-B9AB-4929-9180-D49BCCDDACF4}" destId="{864F1F4B-320C-453A-A8E2-E926C9CB4E7D}" srcOrd="0" destOrd="0" presId="urn:microsoft.com/office/officeart/2005/8/layout/process3"/>
    <dgm:cxn modelId="{41E7DF35-BFA7-45B0-B905-D4FA9A328379}" type="presParOf" srcId="{864F1F4B-320C-453A-A8E2-E926C9CB4E7D}" destId="{FCD9C596-5ED2-4241-AA91-8E87FE8BD078}" srcOrd="0" destOrd="0" presId="urn:microsoft.com/office/officeart/2005/8/layout/process3"/>
    <dgm:cxn modelId="{50EE3D84-B3C9-4EBC-BB76-BC24E79141EC}" type="presParOf" srcId="{864F1F4B-320C-453A-A8E2-E926C9CB4E7D}" destId="{C6C42F86-FDED-40C3-804C-A51D118B8BCA}" srcOrd="1" destOrd="0" presId="urn:microsoft.com/office/officeart/2005/8/layout/process3"/>
    <dgm:cxn modelId="{607A6F70-26D8-4D00-8C6B-E94AF858D2C9}" type="presParOf" srcId="{864F1F4B-320C-453A-A8E2-E926C9CB4E7D}" destId="{A1E93C0F-23FB-4702-B882-9B77D4432D62}" srcOrd="2" destOrd="0" presId="urn:microsoft.com/office/officeart/2005/8/layout/process3"/>
    <dgm:cxn modelId="{C72ABADA-AEE7-4206-A248-EEC5011DA2DB}" type="presParOf" srcId="{B94027F3-B9AB-4929-9180-D49BCCDDACF4}" destId="{134DF817-70B5-402D-9DBD-4669CBFC36FA}" srcOrd="1" destOrd="0" presId="urn:microsoft.com/office/officeart/2005/8/layout/process3"/>
    <dgm:cxn modelId="{F76424E2-3AAA-40E8-A5CE-8F934BBF940F}" type="presParOf" srcId="{134DF817-70B5-402D-9DBD-4669CBFC36FA}" destId="{FF29D693-56D4-4567-B4AC-4A56A24DD672}" srcOrd="0" destOrd="0" presId="urn:microsoft.com/office/officeart/2005/8/layout/process3"/>
    <dgm:cxn modelId="{A99D20AD-22B6-49F8-9E16-770F94E98D35}" type="presParOf" srcId="{B94027F3-B9AB-4929-9180-D49BCCDDACF4}" destId="{74FCB802-C35A-4E4C-AD76-45EBCDE39D2C}" srcOrd="2" destOrd="0" presId="urn:microsoft.com/office/officeart/2005/8/layout/process3"/>
    <dgm:cxn modelId="{CFB51C8B-8258-4B9E-950B-B1FF397D2708}" type="presParOf" srcId="{74FCB802-C35A-4E4C-AD76-45EBCDE39D2C}" destId="{22EB915D-A0D7-4E05-82AB-56656BEE4FC7}" srcOrd="0" destOrd="0" presId="urn:microsoft.com/office/officeart/2005/8/layout/process3"/>
    <dgm:cxn modelId="{A1C78B9A-E94F-48BF-B094-656C9EC7E80D}" type="presParOf" srcId="{74FCB802-C35A-4E4C-AD76-45EBCDE39D2C}" destId="{B9D6E12D-D8ED-48EB-ADE4-673BA20A9AE0}" srcOrd="1" destOrd="0" presId="urn:microsoft.com/office/officeart/2005/8/layout/process3"/>
    <dgm:cxn modelId="{CB3F533F-9CA4-4A25-BACF-ED4872D882AB}" type="presParOf" srcId="{74FCB802-C35A-4E4C-AD76-45EBCDE39D2C}" destId="{FE72B310-DED6-4FD1-9F8F-C0BA3C59BC2B}" srcOrd="2" destOrd="0" presId="urn:microsoft.com/office/officeart/2005/8/layout/process3"/>
    <dgm:cxn modelId="{0F11F2F4-0C5E-4F3D-8114-ABBDF8D79575}" type="presParOf" srcId="{B94027F3-B9AB-4929-9180-D49BCCDDACF4}" destId="{5AD4C9A8-13B2-4062-993A-B056A5634054}" srcOrd="3" destOrd="0" presId="urn:microsoft.com/office/officeart/2005/8/layout/process3"/>
    <dgm:cxn modelId="{D3EA910B-4E6B-47B6-A3B0-1B7BE817F895}" type="presParOf" srcId="{5AD4C9A8-13B2-4062-993A-B056A5634054}" destId="{03744867-ACF6-4E74-A0DA-C20FFA956485}" srcOrd="0" destOrd="0" presId="urn:microsoft.com/office/officeart/2005/8/layout/process3"/>
    <dgm:cxn modelId="{E32AE0C9-3CF7-42D1-8F1A-76D820902BF2}" type="presParOf" srcId="{B94027F3-B9AB-4929-9180-D49BCCDDACF4}" destId="{EEA69E3F-B1DA-4AC9-A2FB-13B01F3F3A23}" srcOrd="4" destOrd="0" presId="urn:microsoft.com/office/officeart/2005/8/layout/process3"/>
    <dgm:cxn modelId="{B4297357-C667-469C-BDC3-0EFAC02FDF6A}" type="presParOf" srcId="{EEA69E3F-B1DA-4AC9-A2FB-13B01F3F3A23}" destId="{073F2207-916E-49FC-B09D-B8C6A05590C1}" srcOrd="0" destOrd="0" presId="urn:microsoft.com/office/officeart/2005/8/layout/process3"/>
    <dgm:cxn modelId="{3F1C759F-A964-4A37-BC8A-A9DA14B59682}" type="presParOf" srcId="{EEA69E3F-B1DA-4AC9-A2FB-13B01F3F3A23}" destId="{15209907-141F-431F-8F2A-2D95EE65F74E}" srcOrd="1" destOrd="0" presId="urn:microsoft.com/office/officeart/2005/8/layout/process3"/>
    <dgm:cxn modelId="{516EA50D-54AB-42E8-9ACD-CC2334BB0D34}" type="presParOf" srcId="{EEA69E3F-B1DA-4AC9-A2FB-13B01F3F3A23}" destId="{2E0E3CCD-C3AE-41A4-949A-F1BB386518F2}"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42F86-FDED-40C3-804C-A51D118B8BCA}">
      <dsp:nvSpPr>
        <dsp:cNvPr id="0" name=""/>
        <dsp:cNvSpPr/>
      </dsp:nvSpPr>
      <dsp:spPr>
        <a:xfrm>
          <a:off x="3700" y="1677105"/>
          <a:ext cx="1682660" cy="7343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latin typeface="Arial" charset="0"/>
              <a:ea typeface="Arial" charset="0"/>
              <a:cs typeface="Arial" charset="0"/>
            </a:rPr>
            <a:t>Agricultural</a:t>
          </a:r>
          <a:endParaRPr lang="en-US" sz="1700" kern="1200" dirty="0">
            <a:latin typeface="Arial" charset="0"/>
            <a:ea typeface="Arial" charset="0"/>
            <a:cs typeface="Arial" charset="0"/>
          </a:endParaRPr>
        </a:p>
      </dsp:txBody>
      <dsp:txXfrm>
        <a:off x="3700" y="1677105"/>
        <a:ext cx="1682660" cy="489600"/>
      </dsp:txXfrm>
    </dsp:sp>
    <dsp:sp modelId="{A1E93C0F-23FB-4702-B882-9B77D4432D62}">
      <dsp:nvSpPr>
        <dsp:cNvPr id="0" name=""/>
        <dsp:cNvSpPr/>
      </dsp:nvSpPr>
      <dsp:spPr>
        <a:xfrm>
          <a:off x="348342" y="2166705"/>
          <a:ext cx="1682660" cy="97920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charset="0"/>
              <a:ea typeface="Arial" charset="0"/>
              <a:cs typeface="Arial" charset="0"/>
            </a:rPr>
            <a:t>Working in fields</a:t>
          </a:r>
          <a:endParaRPr lang="en-US" sz="1700" kern="1200" dirty="0">
            <a:latin typeface="Arial" charset="0"/>
            <a:ea typeface="Arial" charset="0"/>
            <a:cs typeface="Arial" charset="0"/>
          </a:endParaRPr>
        </a:p>
      </dsp:txBody>
      <dsp:txXfrm>
        <a:off x="377022" y="2195385"/>
        <a:ext cx="1625300" cy="921840"/>
      </dsp:txXfrm>
    </dsp:sp>
    <dsp:sp modelId="{134DF817-70B5-402D-9DBD-4669CBFC36FA}">
      <dsp:nvSpPr>
        <dsp:cNvPr id="0" name=""/>
        <dsp:cNvSpPr/>
      </dsp:nvSpPr>
      <dsp:spPr>
        <a:xfrm>
          <a:off x="1941446" y="1712439"/>
          <a:ext cx="540780" cy="41893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941446" y="1796226"/>
        <a:ext cx="415100" cy="251359"/>
      </dsp:txXfrm>
    </dsp:sp>
    <dsp:sp modelId="{B9D6E12D-D8ED-48EB-ADE4-673BA20A9AE0}">
      <dsp:nvSpPr>
        <dsp:cNvPr id="0" name=""/>
        <dsp:cNvSpPr/>
      </dsp:nvSpPr>
      <dsp:spPr>
        <a:xfrm>
          <a:off x="2706702" y="1677105"/>
          <a:ext cx="1682660" cy="7343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latin typeface="Arial" charset="0"/>
              <a:ea typeface="Arial" charset="0"/>
              <a:cs typeface="Arial" charset="0"/>
            </a:rPr>
            <a:t>Manufacturing</a:t>
          </a:r>
          <a:endParaRPr lang="en-US" sz="1700" kern="1200" dirty="0">
            <a:latin typeface="Arial" charset="0"/>
            <a:ea typeface="Arial" charset="0"/>
            <a:cs typeface="Arial" charset="0"/>
          </a:endParaRPr>
        </a:p>
      </dsp:txBody>
      <dsp:txXfrm>
        <a:off x="2706702" y="1677105"/>
        <a:ext cx="1682660" cy="489600"/>
      </dsp:txXfrm>
    </dsp:sp>
    <dsp:sp modelId="{FE72B310-DED6-4FD1-9F8F-C0BA3C59BC2B}">
      <dsp:nvSpPr>
        <dsp:cNvPr id="0" name=""/>
        <dsp:cNvSpPr/>
      </dsp:nvSpPr>
      <dsp:spPr>
        <a:xfrm>
          <a:off x="3051343" y="2166705"/>
          <a:ext cx="1682660" cy="97920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charset="0"/>
              <a:ea typeface="Arial" charset="0"/>
              <a:cs typeface="Arial" charset="0"/>
            </a:rPr>
            <a:t>Working in factories</a:t>
          </a:r>
          <a:endParaRPr lang="en-US" sz="1700" kern="1200" dirty="0">
            <a:latin typeface="Arial" charset="0"/>
            <a:ea typeface="Arial" charset="0"/>
            <a:cs typeface="Arial" charset="0"/>
          </a:endParaRPr>
        </a:p>
      </dsp:txBody>
      <dsp:txXfrm>
        <a:off x="3080023" y="2195385"/>
        <a:ext cx="1625300" cy="921840"/>
      </dsp:txXfrm>
    </dsp:sp>
    <dsp:sp modelId="{5AD4C9A8-13B2-4062-993A-B056A5634054}">
      <dsp:nvSpPr>
        <dsp:cNvPr id="0" name=""/>
        <dsp:cNvSpPr/>
      </dsp:nvSpPr>
      <dsp:spPr>
        <a:xfrm>
          <a:off x="4644447" y="1712439"/>
          <a:ext cx="540780" cy="41893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644447" y="1796226"/>
        <a:ext cx="415100" cy="251359"/>
      </dsp:txXfrm>
    </dsp:sp>
    <dsp:sp modelId="{15209907-141F-431F-8F2A-2D95EE65F74E}">
      <dsp:nvSpPr>
        <dsp:cNvPr id="0" name=""/>
        <dsp:cNvSpPr/>
      </dsp:nvSpPr>
      <dsp:spPr>
        <a:xfrm>
          <a:off x="5409703" y="1677105"/>
          <a:ext cx="1682660" cy="73439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dirty="0" smtClean="0">
              <a:latin typeface="Arial" charset="0"/>
              <a:ea typeface="Arial" charset="0"/>
              <a:cs typeface="Arial" charset="0"/>
            </a:rPr>
            <a:t>Service</a:t>
          </a:r>
          <a:endParaRPr lang="en-US" sz="1700" kern="1200" dirty="0">
            <a:latin typeface="Arial" charset="0"/>
            <a:ea typeface="Arial" charset="0"/>
            <a:cs typeface="Arial" charset="0"/>
          </a:endParaRPr>
        </a:p>
      </dsp:txBody>
      <dsp:txXfrm>
        <a:off x="5409703" y="1677105"/>
        <a:ext cx="1682660" cy="489600"/>
      </dsp:txXfrm>
    </dsp:sp>
    <dsp:sp modelId="{2E0E3CCD-C3AE-41A4-949A-F1BB386518F2}">
      <dsp:nvSpPr>
        <dsp:cNvPr id="0" name=""/>
        <dsp:cNvSpPr/>
      </dsp:nvSpPr>
      <dsp:spPr>
        <a:xfrm>
          <a:off x="5754344" y="2166705"/>
          <a:ext cx="1682660" cy="979200"/>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Arial" charset="0"/>
              <a:ea typeface="Arial" charset="0"/>
              <a:cs typeface="Arial" charset="0"/>
            </a:rPr>
            <a:t>Working in offices (online)</a:t>
          </a:r>
          <a:endParaRPr lang="en-US" sz="1700" kern="1200" dirty="0">
            <a:latin typeface="Arial" charset="0"/>
            <a:ea typeface="Arial" charset="0"/>
            <a:cs typeface="Arial" charset="0"/>
          </a:endParaRPr>
        </a:p>
      </dsp:txBody>
      <dsp:txXfrm>
        <a:off x="5783024" y="2195385"/>
        <a:ext cx="1625300" cy="9218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4301698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“Paperback</a:t>
            </a:r>
            <a:r>
              <a:rPr lang="en-US" sz="1200" kern="1200" baseline="0" dirty="0" smtClean="0">
                <a:solidFill>
                  <a:schemeClr val="tx1"/>
                </a:solidFill>
                <a:effectLst/>
                <a:latin typeface="+mn-lt"/>
                <a:ea typeface="MS PGothic" pitchFamily="34" charset="-128"/>
                <a:cs typeface="MS PGothic" pitchFamily="34" charset="-128"/>
              </a:rPr>
              <a:t> Writer” by The Beatles (See Tip #244)</a:t>
            </a:r>
          </a:p>
          <a:p>
            <a:endParaRPr lang="en-US" sz="1200" kern="1200" baseline="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pitchFamily="34" charset="-128"/>
              </a:rPr>
              <a:t>The subject of this song sings about wanting to be a paperback writer, but “needing a job.” You can play this song to introduce different employment statuses to your students. Follow up the song by asking them what the subject’s employment status is. Is he unemployed, or actively seeking new work?  </a:t>
            </a:r>
            <a:endParaRPr lang="en-US" sz="1200" kern="1200" baseline="0" dirty="0" smtClean="0">
              <a:solidFill>
                <a:schemeClr val="tx1"/>
              </a:solidFill>
              <a:effectLst/>
              <a:latin typeface="+mn-lt"/>
              <a:ea typeface="MS PGothic" pitchFamily="34" charset="-128"/>
              <a:cs typeface="MS PGothic" pitchFamily="34" charset="-128"/>
            </a:endParaRPr>
          </a:p>
          <a:p>
            <a:endParaRPr lang="en-US" sz="1200" kern="1200" baseline="0" dirty="0" smtClean="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134564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 </a:t>
            </a:r>
          </a:p>
          <a:p>
            <a:r>
              <a:rPr lang="en-US" altLang="en-US" b="0" i="0" dirty="0" smtClean="0"/>
              <a:t>You may want</a:t>
            </a:r>
            <a:r>
              <a:rPr lang="en-US" altLang="en-US" b="0" i="0" baseline="0" dirty="0" smtClean="0"/>
              <a:t> to talk to students about the costs and benefits of government programs here.</a:t>
            </a:r>
            <a:endParaRPr lang="en-US" altLang="en-US" b="0" i="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ja-JP" altLang="en-US" b="1" i="1" dirty="0" smtClean="0"/>
              <a:t>“</a:t>
            </a:r>
            <a:r>
              <a:rPr lang="en-US" altLang="ja-JP" b="1" i="1" dirty="0" smtClean="0"/>
              <a:t>Beyond the Book</a:t>
            </a:r>
            <a:r>
              <a:rPr lang="ja-JP" altLang="en-US" b="1" i="1" dirty="0" smtClean="0"/>
              <a:t>”</a:t>
            </a:r>
            <a:r>
              <a:rPr lang="en-US" altLang="ja-JP" b="1" i="1" dirty="0" smtClean="0"/>
              <a:t> slide</a:t>
            </a:r>
            <a:r>
              <a:rPr lang="en-US" altLang="ja-JP" i="1" dirty="0" smtClean="0"/>
              <a:t> </a:t>
            </a:r>
          </a:p>
          <a:p>
            <a:pPr>
              <a:lnSpc>
                <a:spcPct val="80000"/>
              </a:lnSpc>
            </a:pPr>
            <a:endParaRPr lang="en-US" altLang="ja-JP" i="1" dirty="0" smtClean="0"/>
          </a:p>
          <a:p>
            <a:pPr marL="0" indent="0">
              <a:buFont typeface="Arial" panose="020B0604020202020204" pitchFamily="34" charset="0"/>
              <a:buNone/>
            </a:pPr>
            <a:r>
              <a:rPr lang="en-US" altLang="en-US" dirty="0" smtClean="0"/>
              <a:t>Named after Ned </a:t>
            </a:r>
            <a:r>
              <a:rPr lang="en-US" altLang="en-US" dirty="0" err="1" smtClean="0"/>
              <a:t>Ludd</a:t>
            </a:r>
            <a:r>
              <a:rPr lang="en-US" altLang="en-US" dirty="0" smtClean="0"/>
              <a:t>, who allegedly destroyed two stocking frames thirty years earlier (Source: Wikipedia)</a:t>
            </a:r>
          </a:p>
          <a:p>
            <a:endParaRPr lang="en-US" altLang="en-US" dirty="0" smtClean="0"/>
          </a:p>
          <a:p>
            <a:r>
              <a:rPr lang="en-US" altLang="en-US" b="0" dirty="0" smtClean="0"/>
              <a:t>Answer:</a:t>
            </a:r>
          </a:p>
          <a:p>
            <a:r>
              <a:rPr lang="en-US" altLang="en-US" dirty="0" smtClean="0"/>
              <a:t>When technology makes things cheaper and more efficient, it may often replace slower and more expensive human labor. This may cause unemployment for a few (costs for a few), but benefit many with more goods at a lower cost. We have to be careful when we try to </a:t>
            </a:r>
            <a:r>
              <a:rPr lang="ja-JP" altLang="en-US" dirty="0" smtClean="0"/>
              <a:t>“</a:t>
            </a:r>
            <a:r>
              <a:rPr lang="en-US" altLang="ja-JP" dirty="0" smtClean="0"/>
              <a:t>save jobs</a:t>
            </a:r>
            <a:r>
              <a:rPr lang="ja-JP" altLang="en-US" dirty="0" smtClean="0"/>
              <a:t>”</a:t>
            </a:r>
            <a:r>
              <a:rPr lang="en-US" altLang="ja-JP" dirty="0" smtClean="0"/>
              <a:t> or </a:t>
            </a:r>
            <a:r>
              <a:rPr lang="ja-JP" altLang="en-US" dirty="0" smtClean="0"/>
              <a:t>“</a:t>
            </a:r>
            <a:r>
              <a:rPr lang="en-US" altLang="ja-JP" dirty="0" smtClean="0"/>
              <a:t>create jobs</a:t>
            </a:r>
            <a:r>
              <a:rPr lang="ja-JP" altLang="en-US" dirty="0" smtClean="0"/>
              <a:t>”</a:t>
            </a:r>
            <a:r>
              <a:rPr lang="en-US" altLang="ja-JP" dirty="0" smtClean="0"/>
              <a:t> that may concentrate the benefits to a small number of people but have widespread costs.</a:t>
            </a: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A, Alfred the VCR</a:t>
            </a:r>
            <a:r>
              <a:rPr lang="en-US" altLang="en-US" baseline="0" dirty="0" smtClean="0"/>
              <a:t> repairman is unemployed because there are very few people who still own VCRs.</a:t>
            </a:r>
            <a:endParaRPr lang="en-US" altLang="en-US" dirty="0" smtClean="0"/>
          </a:p>
          <a:p>
            <a:endParaRPr lang="en-US" altLang="en-US" dirty="0" smtClean="0"/>
          </a:p>
          <a:p>
            <a:pPr marL="0" lvl="1"/>
            <a:r>
              <a:rPr lang="en-US" altLang="en-US" dirty="0" smtClean="0"/>
              <a:t>Structural unemployment is </a:t>
            </a:r>
            <a:r>
              <a:rPr lang="en-US" altLang="en-US" sz="2400" dirty="0" smtClean="0">
                <a:latin typeface="Helvetica Neue" charset="0"/>
              </a:rPr>
              <a:t>unemployment caused by changes in the industrial makeup (structure) of the economy. We no longer have VCRs, so we don</a:t>
            </a:r>
            <a:r>
              <a:rPr lang="ja-JP" altLang="en-US" sz="2400" dirty="0" smtClean="0">
                <a:latin typeface="Helvetica Neue" charset="0"/>
              </a:rPr>
              <a:t>’</a:t>
            </a:r>
            <a:r>
              <a:rPr lang="en-US" altLang="ja-JP" sz="2400" dirty="0" smtClean="0">
                <a:latin typeface="Helvetica Neue" charset="0"/>
                <a:cs typeface="Arial" panose="020B0604020202020204" pitchFamily="34" charset="0"/>
              </a:rPr>
              <a:t>t need VCR repairmen.</a:t>
            </a:r>
            <a:endParaRPr lang="en-US" altLang="ja-JP" dirty="0" smtClean="0"/>
          </a:p>
          <a:p>
            <a:endParaRPr lang="en-US" altLang="en-US" dirty="0" smtClean="0"/>
          </a:p>
        </p:txBody>
      </p:sp>
    </p:spTree>
    <p:extLst>
      <p:ext uri="{BB962C8B-B14F-4D97-AF65-F5344CB8AC3E}">
        <p14:creationId xmlns:p14="http://schemas.microsoft.com/office/powerpoint/2010/main" val="140230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When you graduate from college, it will likely take you a while to determine the very best job offer you have.</a:t>
            </a:r>
          </a:p>
          <a:p>
            <a:pPr marL="171450" indent="-171450">
              <a:buFont typeface="Arial" panose="020B0604020202020204" pitchFamily="34" charset="0"/>
              <a:buChar char="•"/>
            </a:pPr>
            <a:r>
              <a:rPr lang="en-US" altLang="en-US" dirty="0" smtClean="0"/>
              <a:t>You won</a:t>
            </a:r>
            <a:r>
              <a:rPr lang="ja-JP" altLang="en-US" dirty="0" smtClean="0"/>
              <a:t>’</a:t>
            </a:r>
            <a:r>
              <a:rPr lang="en-US" altLang="ja-JP" dirty="0" smtClean="0"/>
              <a:t>t be just interested in any job, </a:t>
            </a:r>
            <a:r>
              <a:rPr lang="en-US" altLang="ja-JP" b="0" i="1" dirty="0" smtClean="0"/>
              <a:t>you want the best job possible.</a:t>
            </a:r>
          </a:p>
          <a:p>
            <a:pPr marL="171450" indent="-171450">
              <a:buFont typeface="Arial" panose="020B0604020202020204" pitchFamily="34" charset="0"/>
              <a:buChar char="•"/>
            </a:pPr>
            <a:r>
              <a:rPr lang="en-US" altLang="en-US" dirty="0" smtClean="0"/>
              <a:t>On the other side of the job market, employers rarely hire the first applicant they see, even though it may be costly to leave the position vacant.</a:t>
            </a:r>
          </a:p>
          <a:p>
            <a:pPr marL="171450" indent="-171450">
              <a:buFont typeface="Arial" panose="020B0604020202020204" pitchFamily="34" charset="0"/>
              <a:buChar char="•"/>
            </a:pPr>
            <a:r>
              <a:rPr lang="en-US" altLang="en-US" dirty="0" smtClean="0"/>
              <a:t>These time lags create frictional unemployment.</a:t>
            </a:r>
          </a:p>
          <a:p>
            <a:pPr marL="171450" indent="-171450">
              <a:buFont typeface="Arial" panose="020B0604020202020204" pitchFamily="34" charset="0"/>
              <a:buChar char="•"/>
            </a:pPr>
            <a:endParaRPr lang="en-US" altLang="en-US" dirty="0" smtClean="0"/>
          </a:p>
          <a:p>
            <a:pPr marL="171450" indent="-171450">
              <a:buFont typeface="Arial" panose="020B0604020202020204" pitchFamily="34" charset="0"/>
              <a:buChar char="•"/>
            </a:pPr>
            <a:r>
              <a:rPr lang="en-US" altLang="en-US" dirty="0" smtClean="0"/>
              <a:t>Frictional unemployment is considered </a:t>
            </a:r>
            <a:r>
              <a:rPr lang="ja-JP" altLang="en-US" dirty="0" smtClean="0"/>
              <a:t>“</a:t>
            </a:r>
            <a:r>
              <a:rPr lang="en-US" altLang="ja-JP" dirty="0" smtClean="0"/>
              <a:t>natural</a:t>
            </a:r>
            <a:r>
              <a:rPr lang="ja-JP" altLang="en-US" dirty="0" smtClean="0"/>
              <a:t>”</a:t>
            </a:r>
            <a:r>
              <a:rPr lang="en-US" altLang="ja-JP" dirty="0" smtClean="0"/>
              <a:t> and efficient</a:t>
            </a:r>
            <a:r>
              <a:rPr lang="en-US" altLang="ja-JP" baseline="0" dirty="0" smtClean="0"/>
              <a:t> </a:t>
            </a:r>
            <a:r>
              <a:rPr lang="en-US" altLang="ja-JP" dirty="0" smtClean="0"/>
              <a:t>by economists.</a:t>
            </a:r>
          </a:p>
          <a:p>
            <a:pPr marL="171450" indent="-171450">
              <a:buFont typeface="Arial" panose="020B0604020202020204" pitchFamily="34" charset="0"/>
              <a:buChar char="•"/>
            </a:pPr>
            <a:r>
              <a:rPr lang="en-US" altLang="en-US" dirty="0" smtClean="0"/>
              <a:t>Frictional</a:t>
            </a:r>
            <a:r>
              <a:rPr lang="en-US" altLang="en-US" baseline="0" dirty="0" smtClean="0"/>
              <a:t> unemployment allows job seekers to efficiently match their skill sets with available jobs.</a:t>
            </a: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In terms of duration of unemployment,</a:t>
            </a:r>
            <a:r>
              <a:rPr lang="en-US" altLang="en-US" sz="1200" baseline="0" dirty="0" smtClean="0">
                <a:latin typeface="Helvetica Neue" charset="0"/>
              </a:rPr>
              <a:t> </a:t>
            </a:r>
            <a:r>
              <a:rPr lang="en-US" altLang="en-US" sz="1200" baseline="0" dirty="0" smtClean="0">
                <a:latin typeface="+mn-lt"/>
              </a:rPr>
              <a:t>a</a:t>
            </a:r>
            <a:r>
              <a:rPr lang="en-US" altLang="en-US" dirty="0" smtClean="0"/>
              <a:t> generation ago, finding employment was a time-consuming process. It required searching the local want ads, hiring a recruiter, and knocking on doors.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Today, most job searches are done online,</a:t>
            </a:r>
            <a:r>
              <a:rPr lang="en-US" altLang="en-US" baseline="0" dirty="0" smtClean="0"/>
              <a:t> which has made the job search process more efficient.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However, if it is difficult to fire employees, firms take greater care in hiring employees and this raises unemployment as well. </a:t>
            </a:r>
            <a:endParaRPr lang="en-US" altLang="en-US" sz="1200" dirty="0" smtClean="0">
              <a:latin typeface="Helvetica Neue"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intent of</a:t>
            </a:r>
            <a:r>
              <a:rPr lang="en-US" altLang="en-US" baseline="0" dirty="0" smtClean="0"/>
              <a:t> policies that make it difficult to hire or fire</a:t>
            </a:r>
            <a:r>
              <a:rPr lang="en-US" altLang="en-US" dirty="0" smtClean="0"/>
              <a:t> is to offer safety nets for workers. But, too often, the unintended consequences of policy changes are ignored.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Unemployment insurance: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Benefits the worker by reducing consequences of being laid off and provides time to find a new job.</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Helps </a:t>
            </a:r>
            <a:r>
              <a:rPr lang="en-US" altLang="en-US" sz="1200" dirty="0" err="1" smtClean="0">
                <a:latin typeface="Helvetica Neue" charset="0"/>
              </a:rPr>
              <a:t>macroeconomy</a:t>
            </a:r>
            <a:r>
              <a:rPr lang="en-US" altLang="en-US" sz="1200" dirty="0" smtClean="0">
                <a:latin typeface="Helvetica Neue" charset="0"/>
              </a:rPr>
              <a:t> by stopping economic problems from spreading to other industries.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Helvetica Neue"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The </a:t>
            </a:r>
            <a:r>
              <a:rPr lang="en-US" altLang="en-US" sz="1200" baseline="0" dirty="0" smtClean="0">
                <a:latin typeface="Helvetica Neue" charset="0"/>
              </a:rPr>
              <a:t>main u</a:t>
            </a:r>
            <a:r>
              <a:rPr lang="en-US" altLang="en-US" sz="1200" dirty="0" smtClean="0">
                <a:latin typeface="Helvetica Neue" charset="0"/>
              </a:rPr>
              <a:t>nintended consequence</a:t>
            </a:r>
            <a:r>
              <a:rPr lang="en-US" altLang="en-US" sz="1200" baseline="0" dirty="0" smtClean="0">
                <a:latin typeface="Helvetica Neue" charset="0"/>
              </a:rPr>
              <a:t> of unemployment insurance is that it</a:t>
            </a:r>
            <a:r>
              <a:rPr lang="en-US" altLang="en-US" sz="1200" dirty="0" smtClean="0">
                <a:latin typeface="Helvetica Neue" charset="0"/>
              </a:rPr>
              <a:t> reduces incentives to quickly find another job.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Incentives matter for job seekers. Without unemployment insurance, workers would be much more motivated to seek immediate employment, thereby reducing the time they spend unemployed.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In fact, public policy may increase the amount of time people are unemployed.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However, in general,</a:t>
            </a:r>
            <a:r>
              <a:rPr lang="en-US" altLang="en-US" sz="1200" baseline="0" dirty="0" smtClean="0">
                <a:latin typeface="Helvetica Neue" charset="0"/>
              </a:rPr>
              <a:t> </a:t>
            </a:r>
            <a:r>
              <a:rPr lang="en-US" altLang="en-US" dirty="0" smtClean="0"/>
              <a:t>unemployment insurance is viewed as positive.</a:t>
            </a:r>
            <a:endParaRPr lang="en-US" altLang="en-US" sz="1200" dirty="0" smtClean="0">
              <a:latin typeface="Helvetica Neu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a:t>
            </a:r>
            <a:r>
              <a:rPr lang="en-US" altLang="en-US" b="0" i="0" baseline="0" dirty="0" smtClean="0"/>
              <a:t> 7.3</a:t>
            </a:r>
            <a:endParaRPr lang="en-US" altLang="en-US" b="0" i="0" dirty="0" smtClean="0"/>
          </a:p>
          <a:p>
            <a:endParaRPr lang="en-US" altLang="en-US" b="1" i="1" dirty="0" smtClean="0"/>
          </a:p>
          <a:p>
            <a:r>
              <a:rPr lang="en-US" altLang="en-US" b="1" i="1" dirty="0" smtClean="0"/>
              <a:t>Lecture</a:t>
            </a:r>
            <a:r>
              <a:rPr lang="en-US" altLang="en-US" b="1" i="1" baseline="0" dirty="0" smtClean="0"/>
              <a:t> notes:</a:t>
            </a:r>
            <a:endParaRPr lang="en-US" altLang="en-US" b="1" i="1" dirty="0" smtClean="0"/>
          </a:p>
          <a:p>
            <a:r>
              <a:rPr lang="en-US" altLang="en-US" b="0" i="1" dirty="0" smtClean="0"/>
              <a:t>From</a:t>
            </a:r>
            <a:r>
              <a:rPr lang="en-US" altLang="en-US" b="0" i="1" baseline="0" dirty="0" smtClean="0"/>
              <a:t> the text:</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From 1995 to 2015, the unemployment rate in Spain was much higher than the unemployment rate in the United States.</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This difference is largely a result of Spanish labor-market regulations, many of which were put in place to help workers. But the reality is that these regulations increase frictional unemployment.</a:t>
            </a:r>
            <a:endParaRPr lang="en-US" altLang="en-US" b="1" i="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r>
              <a:rPr lang="en-US" altLang="en-US" dirty="0" smtClean="0"/>
              <a:t/>
            </a:r>
            <a:br>
              <a:rPr lang="en-US" altLang="en-US" dirty="0" smtClean="0"/>
            </a:br>
            <a:r>
              <a:rPr lang="en-US" altLang="en-US" dirty="0" smtClean="0"/>
              <a:t>Correct answer: C, Carl the restaurant chef is unemployed because he and his wife recently moved to</a:t>
            </a:r>
            <a:r>
              <a:rPr lang="en-US" altLang="en-US" baseline="0" dirty="0" smtClean="0"/>
              <a:t> a new city.</a:t>
            </a:r>
            <a:endParaRPr lang="en-US" altLang="en-US" dirty="0" smtClean="0"/>
          </a:p>
          <a:p>
            <a:endParaRPr lang="en-US" altLang="en-US" dirty="0" smtClean="0"/>
          </a:p>
          <a:p>
            <a:pPr marL="171450" lvl="1" indent="-171450">
              <a:buFont typeface="Arial" charset="0"/>
              <a:buChar char="•"/>
            </a:pPr>
            <a:r>
              <a:rPr lang="en-US" altLang="en-US" dirty="0" smtClean="0"/>
              <a:t>This is </a:t>
            </a:r>
            <a:r>
              <a:rPr lang="ja-JP" altLang="en-US" dirty="0" smtClean="0"/>
              <a:t>“</a:t>
            </a:r>
            <a:r>
              <a:rPr lang="en-US" altLang="ja-JP" dirty="0" smtClean="0"/>
              <a:t>natural</a:t>
            </a:r>
            <a:r>
              <a:rPr lang="ja-JP" altLang="en-US" dirty="0" smtClean="0"/>
              <a:t>”</a:t>
            </a:r>
            <a:r>
              <a:rPr lang="en-US" altLang="ja-JP" dirty="0" smtClean="0"/>
              <a:t> since Carl won</a:t>
            </a:r>
            <a:r>
              <a:rPr lang="ja-JP" altLang="en-US" dirty="0" smtClean="0"/>
              <a:t>’</a:t>
            </a:r>
            <a:r>
              <a:rPr lang="en-US" altLang="ja-JP" dirty="0" smtClean="0"/>
              <a:t>t find a job instantly. He may look for a while.</a:t>
            </a:r>
            <a:endParaRPr lang="en-US" altLang="ja-JP" sz="2400" dirty="0" smtClean="0">
              <a:latin typeface="Helvetica Neue" charset="0"/>
              <a:cs typeface="Arial" panose="020B0604020202020204" pitchFamily="34" charset="0"/>
            </a:endParaRPr>
          </a:p>
          <a:p>
            <a:pPr marL="171450" lvl="1" indent="-171450">
              <a:buFont typeface="Arial" charset="0"/>
              <a:buChar char="•"/>
            </a:pPr>
            <a:r>
              <a:rPr lang="en-US" altLang="en-US" sz="2400" dirty="0" smtClean="0">
                <a:latin typeface="Helvetica Neue" charset="0"/>
                <a:cs typeface="Arial" panose="020B0604020202020204" pitchFamily="34" charset="0"/>
              </a:rPr>
              <a:t>Answer B could be cyclical unemployment, a sign of a recession.</a:t>
            </a:r>
          </a:p>
          <a:p>
            <a:pPr marL="0" lvl="1"/>
            <a:endParaRPr lang="en-US" altLang="en-US" sz="2400" dirty="0" smtClean="0">
              <a:latin typeface="Helvetica Neue" charset="0"/>
              <a:cs typeface="Arial" panose="020B0604020202020204" pitchFamily="34" charset="0"/>
            </a:endParaRPr>
          </a:p>
          <a:p>
            <a:endParaRPr lang="en-US" altLang="en-US" dirty="0" smtClean="0"/>
          </a:p>
          <a:p>
            <a:endParaRPr lang="en-US" altLang="en-US" dirty="0" smtClean="0"/>
          </a:p>
        </p:txBody>
      </p:sp>
    </p:spTree>
    <p:extLst>
      <p:ext uri="{BB962C8B-B14F-4D97-AF65-F5344CB8AC3E}">
        <p14:creationId xmlns:p14="http://schemas.microsoft.com/office/powerpoint/2010/main" val="84668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Cyclical unemployment: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Considered </a:t>
            </a:r>
            <a:r>
              <a:rPr lang="en-US" altLang="en-US" sz="1200" baseline="0" dirty="0" smtClean="0">
                <a:latin typeface="Helvetica Neue" charset="0"/>
              </a:rPr>
              <a:t>t</a:t>
            </a:r>
            <a:r>
              <a:rPr lang="en-US" altLang="en-US" sz="1200" dirty="0" smtClean="0">
                <a:latin typeface="Helvetica Neue" charset="0"/>
              </a:rPr>
              <a:t>he </a:t>
            </a:r>
            <a:r>
              <a:rPr lang="en-US" altLang="ja-JP" sz="1200" dirty="0" smtClean="0">
                <a:latin typeface="Helvetica Neue" charset="0"/>
              </a:rPr>
              <a:t>worst kind of unemployment.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Lasts </a:t>
            </a:r>
            <a:r>
              <a:rPr lang="en-US" altLang="en-US" sz="1200" baseline="0" dirty="0" smtClean="0">
                <a:latin typeface="Helvetica Neue" charset="0"/>
              </a:rPr>
              <a:t>for an </a:t>
            </a:r>
            <a:r>
              <a:rPr lang="en-US" altLang="en-US" sz="1200" dirty="0" smtClean="0">
                <a:latin typeface="Helvetica Neue" charset="0"/>
              </a:rPr>
              <a:t>unknown length of time.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Frictional unemployment is clearly temporary; it disappears when workers are matched with jobs.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Structural employment is also temporary; it disappears when workers take the new jobs created by the structural change.  </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But,</a:t>
            </a:r>
            <a:r>
              <a:rPr lang="en-US" altLang="en-US" baseline="0" dirty="0" smtClean="0"/>
              <a:t> the </a:t>
            </a:r>
            <a:r>
              <a:rPr lang="en-US" altLang="en-US" dirty="0" smtClean="0"/>
              <a:t>duration of cyclical unemployment is open ended.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This type of unemployment is due to general macroeconomic downturns, and nobody knows how long these may last.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Fortunately, recessions in the United States have been fairly short in recent times</a:t>
            </a:r>
            <a:r>
              <a:rPr lang="en-US" altLang="en-US" baseline="0" dirty="0" smtClean="0"/>
              <a:t> (with, arguably, the exception of the Great Recession).</a:t>
            </a: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ja-JP"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smtClean="0">
                <a:latin typeface="Helvetica Neue" charset="0"/>
              </a:rPr>
              <a:t>Additional notation:</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Helvetica Neue" charset="0"/>
              </a:rPr>
              <a:t>u: actual unemployment</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Helvetica Neue" charset="0"/>
              </a:rPr>
              <a:t>u*: natural rate of unemployment</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dirty="0" smtClean="0">
                <a:latin typeface="Helvetica Neue" charset="0"/>
              </a:rPr>
              <a:t>Y:</a:t>
            </a:r>
            <a:r>
              <a:rPr lang="en-US" altLang="en-US" sz="1200" baseline="0" dirty="0" smtClean="0">
                <a:latin typeface="Helvetica Neue" charset="0"/>
              </a:rPr>
              <a:t> actual output</a:t>
            </a:r>
          </a:p>
          <a:p>
            <a:pPr marL="171450" marR="0" lvl="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1200" baseline="0" dirty="0" smtClean="0">
                <a:latin typeface="Helvetica Neue" charset="0"/>
              </a:rPr>
              <a:t>Y*: full employment output</a:t>
            </a:r>
            <a:endParaRPr lang="en-US" altLang="en-US" sz="1200" dirty="0" smtClean="0">
              <a:latin typeface="Helvetica Neue"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smtClean="0">
              <a:latin typeface="Helvetica Neu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sz="1200" dirty="0" smtClean="0">
              <a:latin typeface="Helvetica Neue" charset="0"/>
            </a:endParaRPr>
          </a:p>
        </p:txBody>
      </p:sp>
    </p:spTree>
    <p:extLst>
      <p:ext uri="{BB962C8B-B14F-4D97-AF65-F5344CB8AC3E}">
        <p14:creationId xmlns:p14="http://schemas.microsoft.com/office/powerpoint/2010/main" val="1944308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During recessions, people may be unemployed for any one of the three reasons.  </a:t>
            </a:r>
          </a:p>
          <a:p>
            <a:pPr marL="171450" indent="-171450">
              <a:buFont typeface="Arial" panose="020B0604020202020204" pitchFamily="34" charset="0"/>
              <a:buChar char="•"/>
            </a:pPr>
            <a:r>
              <a:rPr lang="en-US" altLang="en-US" dirty="0" smtClean="0"/>
              <a:t>But, during normal healthy economic periods, cyclical unemployment falls toward zero.  </a:t>
            </a:r>
          </a:p>
          <a:p>
            <a:pPr marL="171450" indent="-171450">
              <a:buFont typeface="Arial" panose="020B0604020202020204" pitchFamily="34" charset="0"/>
              <a:buChar char="•"/>
            </a:pPr>
            <a:r>
              <a:rPr lang="en-US" altLang="en-US" dirty="0" smtClean="0"/>
              <a:t>The unemployment that</a:t>
            </a:r>
            <a:r>
              <a:rPr lang="ja-JP" altLang="en-US" dirty="0" smtClean="0"/>
              <a:t>’</a:t>
            </a:r>
            <a:r>
              <a:rPr lang="en-US" altLang="ja-JP" dirty="0" smtClean="0"/>
              <a:t>s left (structural and frictional) makes up what we call the natural rate of unemployment.</a:t>
            </a:r>
          </a:p>
          <a:p>
            <a:endParaRPr lang="en-US" altLang="en-US" dirty="0" smtClean="0"/>
          </a:p>
          <a:p>
            <a:r>
              <a:rPr lang="en-US" altLang="en-US" dirty="0" smtClean="0"/>
              <a:t>The </a:t>
            </a:r>
            <a:r>
              <a:rPr lang="en-US" altLang="en-US" b="0" dirty="0" smtClean="0"/>
              <a:t>natural rate of unemployment (u*) is </a:t>
            </a:r>
            <a:r>
              <a:rPr lang="en-US" altLang="en-US" dirty="0" smtClean="0"/>
              <a:t>the typical rate of unemployment when the economy is growing normally.  </a:t>
            </a:r>
          </a:p>
          <a:p>
            <a:r>
              <a:rPr lang="en-US" altLang="en-US" dirty="0" smtClean="0"/>
              <a:t>The figure on the slide shows the relationship between all three types of unemployment and macroeconomic conditions.</a:t>
            </a:r>
          </a:p>
          <a:p>
            <a:endParaRPr lang="en-US" altLang="en-US" dirty="0" smtClean="0"/>
          </a:p>
          <a:p>
            <a:r>
              <a:rPr lang="en-US" altLang="en-US" b="1" i="1" baseline="0" dirty="0" smtClean="0"/>
              <a:t>Classroom </a:t>
            </a:r>
            <a:r>
              <a:rPr lang="en-US" altLang="en-US" b="1" i="1" baseline="0" dirty="0" smtClean="0"/>
              <a:t>activity</a:t>
            </a:r>
            <a:r>
              <a:rPr lang="en-US" altLang="en-US" b="1" i="1" baseline="0" dirty="0" smtClean="0"/>
              <a:t>: </a:t>
            </a:r>
            <a:r>
              <a:rPr lang="en-US" altLang="en-US" b="0" i="0" baseline="0" dirty="0" smtClean="0"/>
              <a:t>Think-Pair-Share: Classify the Unemployment Type (See Tip #282)</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Ask your students to work with a partner to figure out how the following groups of people should be classified in terms of unemployment:</a:t>
            </a:r>
          </a:p>
          <a:p>
            <a:r>
              <a:rPr lang="en-US" sz="1200" b="0" i="0" u="none" strike="noStrike" kern="1200" baseline="0" dirty="0" smtClean="0">
                <a:solidFill>
                  <a:schemeClr val="tx1"/>
                </a:solidFill>
                <a:latin typeface="+mn-lt"/>
                <a:ea typeface="MS PGothic" pitchFamily="34" charset="-128"/>
                <a:cs typeface="MS PGothic" pitchFamily="34" charset="-128"/>
              </a:rPr>
              <a:t>	1. Workers in a high-end restaurant are laid off when the establishment experiences a decline in demand during a recession.</a:t>
            </a:r>
          </a:p>
          <a:p>
            <a:r>
              <a:rPr lang="en-US" sz="1200" b="0" i="0" u="none" strike="noStrike" kern="1200" baseline="0" dirty="0" smtClean="0">
                <a:solidFill>
                  <a:schemeClr val="tx1"/>
                </a:solidFill>
                <a:latin typeface="+mn-lt"/>
                <a:ea typeface="MS PGothic" pitchFamily="34" charset="-128"/>
                <a:cs typeface="MS PGothic" pitchFamily="34" charset="-128"/>
              </a:rPr>
              <a:t>	2. A group of automobile workers lose their jobs as a result of a permanent reduction in the demand for automobiles; these workers need to be retrained in order to acquire skills that will land them future employment opportunities.</a:t>
            </a:r>
          </a:p>
          <a:p>
            <a:r>
              <a:rPr lang="en-US" sz="1200" b="0" i="0" u="none" strike="noStrike" kern="1200" baseline="0" dirty="0" smtClean="0">
                <a:solidFill>
                  <a:schemeClr val="tx1"/>
                </a:solidFill>
                <a:latin typeface="+mn-lt"/>
                <a:ea typeface="MS PGothic" pitchFamily="34" charset="-128"/>
                <a:cs typeface="MS PGothic" pitchFamily="34" charset="-128"/>
              </a:rPr>
              <a:t>	3. A new college graduate spends three months searching for her first job and finally finds a placement.</a:t>
            </a:r>
          </a:p>
          <a:p>
            <a:r>
              <a:rPr lang="en-US" sz="1200" b="1" i="0" u="none" strike="noStrike" kern="1200" baseline="0" dirty="0" smtClean="0">
                <a:solidFill>
                  <a:schemeClr val="tx1"/>
                </a:solidFill>
                <a:latin typeface="+mn-lt"/>
                <a:ea typeface="MS PGothic" pitchFamily="34" charset="-128"/>
                <a:cs typeface="MS PGothic" pitchFamily="34" charset="-128"/>
              </a:rPr>
              <a:t>	Answers:</a:t>
            </a:r>
          </a:p>
          <a:p>
            <a:r>
              <a:rPr lang="en-US" sz="1200" b="0" i="0" u="none" strike="noStrike" kern="1200" baseline="0" dirty="0" smtClean="0">
                <a:solidFill>
                  <a:schemeClr val="tx1"/>
                </a:solidFill>
                <a:latin typeface="+mn-lt"/>
                <a:ea typeface="MS PGothic" pitchFamily="34" charset="-128"/>
                <a:cs typeface="MS PGothic" pitchFamily="34" charset="-128"/>
              </a:rPr>
              <a:t>	1. cyclically unemployed, due to decrease in demand</a:t>
            </a:r>
          </a:p>
          <a:p>
            <a:r>
              <a:rPr lang="en-US" sz="1200" b="0" i="0" u="none" strike="noStrike" kern="1200" baseline="0" dirty="0" smtClean="0">
                <a:solidFill>
                  <a:schemeClr val="tx1"/>
                </a:solidFill>
                <a:latin typeface="+mn-lt"/>
                <a:ea typeface="MS PGothic" pitchFamily="34" charset="-128"/>
                <a:cs typeface="MS PGothic" pitchFamily="34" charset="-128"/>
              </a:rPr>
              <a:t>	2. structurally unemployed, need to retrain to find a job in another industry</a:t>
            </a:r>
          </a:p>
          <a:p>
            <a:r>
              <a:rPr lang="en-US" sz="1200" b="0" i="0" u="none" strike="noStrike" kern="1200" baseline="0" dirty="0" smtClean="0">
                <a:solidFill>
                  <a:schemeClr val="tx1"/>
                </a:solidFill>
                <a:latin typeface="+mn-lt"/>
                <a:ea typeface="MS PGothic" pitchFamily="34" charset="-128"/>
                <a:cs typeface="MS PGothic" pitchFamily="34" charset="-128"/>
              </a:rPr>
              <a:t>	3. frictionally unemployed, time spent looking for a job after graduation</a:t>
            </a:r>
            <a:endParaRPr lang="en-US" altLang="en-US" b="1"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dirty="0" smtClean="0"/>
              <a:t>C = Consumption</a:t>
            </a:r>
          </a:p>
          <a:p>
            <a:r>
              <a:rPr lang="en-US" altLang="en-US" dirty="0" smtClean="0"/>
              <a:t>I = Investment</a:t>
            </a:r>
          </a:p>
          <a:p>
            <a:r>
              <a:rPr lang="en-US" altLang="en-US" dirty="0" smtClean="0"/>
              <a:t>G = Government purchases</a:t>
            </a:r>
          </a:p>
          <a:p>
            <a:r>
              <a:rPr lang="en-US" altLang="en-US" dirty="0" smtClean="0"/>
              <a:t>NX = Net exports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“Economics in the Media” Slide</a:t>
            </a:r>
          </a:p>
          <a:p>
            <a:endParaRPr lang="en-US" b="1" i="1" baseline="0" dirty="0" smtClean="0"/>
          </a:p>
          <a:p>
            <a:r>
              <a:rPr lang="en-US" sz="1200" b="1" i="1" kern="1200" dirty="0" smtClean="0">
                <a:solidFill>
                  <a:schemeClr val="tx1"/>
                </a:solidFill>
                <a:effectLst/>
                <a:latin typeface="+mn-lt"/>
                <a:ea typeface="MS PGothic" pitchFamily="34" charset="-128"/>
                <a:cs typeface="MS PGothic" pitchFamily="34" charset="-128"/>
              </a:rPr>
              <a:t>Lecture tip:</a:t>
            </a:r>
            <a:endParaRPr lang="en-US" sz="1200" kern="1200" dirty="0" smtClean="0">
              <a:solidFill>
                <a:schemeClr val="tx1"/>
              </a:solidFill>
              <a:effectLst/>
              <a:latin typeface="+mn-lt"/>
              <a:ea typeface="MS PGothic" pitchFamily="34" charset="-128"/>
              <a:cs typeface="MS PGothic" pitchFamily="34" charset="-128"/>
            </a:endParaRPr>
          </a:p>
          <a:p>
            <a:r>
              <a:rPr lang="en-US" sz="1200" i="1" kern="1200" dirty="0" smtClean="0">
                <a:solidFill>
                  <a:schemeClr val="tx1"/>
                </a:solidFill>
                <a:effectLst/>
                <a:latin typeface="+mn-lt"/>
                <a:ea typeface="MS PGothic" pitchFamily="34" charset="-128"/>
                <a:cs typeface="MS PGothic" pitchFamily="34" charset="-128"/>
              </a:rPr>
              <a:t>The clip mentioned on the slide can be found in the Interactive Instructor’s Guide. Access the direct link by clicking the icon in the PowerPoint</a:t>
            </a:r>
            <a:r>
              <a:rPr lang="en-US" sz="1200" i="1" kern="1200" baseline="0" dirty="0" smtClean="0">
                <a:solidFill>
                  <a:schemeClr val="tx1"/>
                </a:solidFill>
                <a:effectLst/>
                <a:latin typeface="+mn-lt"/>
                <a:ea typeface="MS PGothic" pitchFamily="34" charset="-128"/>
                <a:cs typeface="MS PGothic" pitchFamily="34" charset="-128"/>
              </a:rPr>
              <a:t> above.</a:t>
            </a:r>
          </a:p>
          <a:p>
            <a:endParaRPr lang="en-US" sz="1200" i="1" kern="1200" baseline="0" dirty="0" smtClean="0">
              <a:solidFill>
                <a:schemeClr val="tx1"/>
              </a:solidFill>
              <a:effectLst/>
              <a:latin typeface="+mn-lt"/>
              <a:ea typeface="MS PGothic" pitchFamily="34" charset="-128"/>
              <a:cs typeface="MS PGothic" pitchFamily="34" charset="-128"/>
            </a:endParaRPr>
          </a:p>
          <a:p>
            <a:r>
              <a:rPr lang="en-US" sz="1200" i="0" kern="1200" baseline="0" dirty="0" smtClean="0">
                <a:solidFill>
                  <a:schemeClr val="tx1"/>
                </a:solidFill>
                <a:effectLst/>
                <a:latin typeface="+mn-lt"/>
                <a:ea typeface="MS PGothic" pitchFamily="34" charset="-128"/>
                <a:cs typeface="MS PGothic" pitchFamily="34" charset="-128"/>
              </a:rPr>
              <a:t>This clip is a good tool for introducing the distinctions between the categories of unemployment.</a:t>
            </a:r>
          </a:p>
        </p:txBody>
      </p:sp>
    </p:spTree>
    <p:extLst>
      <p:ext uri="{BB962C8B-B14F-4D97-AF65-F5344CB8AC3E}">
        <p14:creationId xmlns:p14="http://schemas.microsoft.com/office/powerpoint/2010/main" val="1329633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dirty="0" smtClean="0"/>
          </a:p>
          <a:p>
            <a:r>
              <a:rPr lang="en-US" altLang="en-US" b="0" dirty="0" smtClean="0"/>
              <a:t>Intuition:</a:t>
            </a:r>
          </a:p>
          <a:p>
            <a:pPr marL="171450" indent="-171450">
              <a:buFont typeface="Arial" panose="020B0604020202020204" pitchFamily="34" charset="0"/>
              <a:buChar char="•"/>
            </a:pPr>
            <a:r>
              <a:rPr lang="en-US" altLang="en-US" dirty="0" smtClean="0"/>
              <a:t>You can think of the asterisk (*) as showing the natural or </a:t>
            </a:r>
            <a:r>
              <a:rPr lang="ja-JP" altLang="en-US" dirty="0" smtClean="0"/>
              <a:t>“</a:t>
            </a:r>
            <a:r>
              <a:rPr lang="en-US" altLang="ja-JP" dirty="0" smtClean="0"/>
              <a:t>optimal</a:t>
            </a:r>
            <a:r>
              <a:rPr lang="ja-JP" altLang="en-US" dirty="0" smtClean="0"/>
              <a:t>”</a:t>
            </a:r>
            <a:r>
              <a:rPr lang="en-US" altLang="ja-JP" dirty="0" smtClean="0"/>
              <a:t> levels.</a:t>
            </a:r>
          </a:p>
          <a:p>
            <a:pPr marL="171450" indent="-171450">
              <a:buFont typeface="Arial" panose="020B0604020202020204" pitchFamily="34" charset="0"/>
              <a:buChar char="•"/>
            </a:pPr>
            <a:r>
              <a:rPr lang="en-US" altLang="en-US" dirty="0" smtClean="0"/>
              <a:t>u* is the natural rate of unemployment and Y* is the rate of output with that rate of unemployment.</a:t>
            </a:r>
          </a:p>
          <a:p>
            <a:pPr marL="171450" indent="-171450">
              <a:buFont typeface="Arial" panose="020B0604020202020204" pitchFamily="34" charset="0"/>
              <a:buChar char="•"/>
            </a:pPr>
            <a:r>
              <a:rPr lang="en-US" altLang="en-US" dirty="0" smtClean="0"/>
              <a:t>u and Y (no asterisks) are the </a:t>
            </a:r>
            <a:r>
              <a:rPr lang="en-US" altLang="en-US" i="1" u="none" dirty="0" smtClean="0"/>
              <a:t>actual</a:t>
            </a:r>
            <a:r>
              <a:rPr lang="en-US" altLang="en-US" dirty="0" smtClean="0"/>
              <a:t> rates of unemployment and output in the economy.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t>“</a:t>
            </a:r>
            <a:r>
              <a:rPr lang="en-US" altLang="ja-JP" b="1" i="1" dirty="0" smtClean="0"/>
              <a:t>Economics in the Media</a:t>
            </a:r>
            <a:r>
              <a:rPr lang="ja-JP" altLang="en-US" b="1" i="1" dirty="0" smtClean="0"/>
              <a:t>”</a:t>
            </a:r>
            <a:r>
              <a:rPr lang="en-US" altLang="ja-JP" b="1" i="1" dirty="0" smtClean="0"/>
              <a:t> Slide</a:t>
            </a:r>
          </a:p>
          <a:p>
            <a:endParaRPr lang="en-US" altLang="en-US" dirty="0" smtClean="0"/>
          </a:p>
          <a:p>
            <a:r>
              <a:rPr lang="en-US" altLang="en-US" b="1" i="1" dirty="0" smtClean="0"/>
              <a:t>Lecture tip:</a:t>
            </a:r>
          </a:p>
          <a:p>
            <a:r>
              <a:rPr lang="en-US" altLang="en-US" i="1" dirty="0" smtClean="0"/>
              <a:t>The clip mentioned on the slide can be found in the Interactive Instructor’s Guide. Access the direct link by clicking the icon in the PowerPoint above.</a:t>
            </a:r>
          </a:p>
          <a:p>
            <a:endParaRPr lang="en-US" altLang="en-US" i="1" dirty="0" smtClean="0"/>
          </a:p>
          <a:p>
            <a:r>
              <a:rPr lang="en-US" altLang="en-US" i="0" dirty="0" smtClean="0"/>
              <a:t>The key concepts covered in this clip</a:t>
            </a:r>
            <a:r>
              <a:rPr lang="en-US" altLang="en-US" i="0" baseline="0" dirty="0" smtClean="0"/>
              <a:t> are:</a:t>
            </a:r>
          </a:p>
          <a:p>
            <a:pPr marL="171450" indent="-171450">
              <a:buFont typeface="Arial" charset="0"/>
              <a:buChar char="•"/>
            </a:pPr>
            <a:r>
              <a:rPr lang="en-US" altLang="en-US" i="0" baseline="0" dirty="0" smtClean="0"/>
              <a:t>Jobs and unemployment</a:t>
            </a:r>
          </a:p>
          <a:p>
            <a:pPr marL="171450" indent="-171450">
              <a:buFont typeface="Arial" charset="0"/>
              <a:buChar char="•"/>
            </a:pPr>
            <a:r>
              <a:rPr lang="en-US" altLang="en-US" i="0" baseline="0" dirty="0" smtClean="0"/>
              <a:t>Economic growth</a:t>
            </a:r>
          </a:p>
          <a:p>
            <a:pPr marL="171450" indent="-171450">
              <a:buFont typeface="Arial" charset="0"/>
              <a:buChar char="•"/>
            </a:pPr>
            <a:r>
              <a:rPr lang="en-US" altLang="en-US" i="0" baseline="0" dirty="0" smtClean="0"/>
              <a:t>Structural unemployment</a:t>
            </a:r>
            <a:endParaRPr lang="en-US" altLang="en-US" i="0" dirty="0" smtClean="0"/>
          </a:p>
        </p:txBody>
      </p:sp>
      <p:sp>
        <p:nvSpPr>
          <p:cNvPr id="4608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52D7ECF-673F-4646-8808-E912DFC1FE73}" type="slidenum">
              <a:rPr lang="en-US" altLang="en-US" sz="1800">
                <a:solidFill>
                  <a:srgbClr val="000000"/>
                </a:solidFill>
                <a:latin typeface="Arial" panose="020B0604020202020204" pitchFamily="34" charset="0"/>
                <a:cs typeface="Arial" panose="020B0604020202020204" pitchFamily="34" charset="0"/>
              </a:rPr>
              <a:pPr eaLnBrk="1" hangingPunct="1"/>
              <a:t>22</a:t>
            </a:fld>
            <a:endParaRPr lang="en-US" altLang="en-US" sz="180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It makes</a:t>
            </a:r>
            <a:r>
              <a:rPr lang="en-US" altLang="en-US" baseline="0" dirty="0" smtClean="0"/>
              <a:t> sense </a:t>
            </a:r>
            <a:r>
              <a:rPr lang="en-US" altLang="en-US" dirty="0" smtClean="0"/>
              <a:t>to remove groups of people who are not really looking for a job. These groups include:</a:t>
            </a:r>
          </a:p>
          <a:p>
            <a:pPr marL="171450" indent="-171450">
              <a:buFont typeface="Arial" panose="020B0604020202020204" pitchFamily="34" charset="0"/>
              <a:buChar char="•"/>
            </a:pPr>
            <a:r>
              <a:rPr lang="en-US" altLang="ja-JP" dirty="0" smtClean="0"/>
              <a:t>Retirees</a:t>
            </a:r>
          </a:p>
          <a:p>
            <a:pPr marL="171450" indent="-171450">
              <a:buFont typeface="Arial" panose="020B0604020202020204" pitchFamily="34" charset="0"/>
              <a:buChar char="•"/>
            </a:pPr>
            <a:r>
              <a:rPr lang="en-US" altLang="ja-JP" dirty="0" smtClean="0"/>
              <a:t>Stay-at-home parents</a:t>
            </a:r>
          </a:p>
          <a:p>
            <a:pPr marL="171450" indent="-171450">
              <a:buFont typeface="Arial" panose="020B0604020202020204" pitchFamily="34" charset="0"/>
              <a:buChar char="•"/>
            </a:pPr>
            <a:r>
              <a:rPr lang="en-US" altLang="ja-JP" dirty="0" smtClean="0"/>
              <a:t>People in jail</a:t>
            </a:r>
          </a:p>
          <a:p>
            <a:pPr marL="171450" indent="-171450">
              <a:buFont typeface="Arial" panose="020B0604020202020204" pitchFamily="34" charset="0"/>
              <a:buChar char="•"/>
            </a:pPr>
            <a:r>
              <a:rPr lang="en-US" altLang="ja-JP" dirty="0" smtClean="0"/>
              <a:t>Military personnel</a:t>
            </a:r>
          </a:p>
          <a:p>
            <a:pPr marL="171450" indent="-171450">
              <a:buFont typeface="Arial" panose="020B0604020202020204" pitchFamily="34" charset="0"/>
              <a:buChar char="•"/>
            </a:pPr>
            <a:r>
              <a:rPr lang="en-US" altLang="ja-JP" dirty="0" smtClean="0"/>
              <a:t>Children</a:t>
            </a:r>
          </a:p>
          <a:p>
            <a:pPr marL="171450" indent="-171450">
              <a:buFont typeface="Arial" panose="020B0604020202020204" pitchFamily="34" charset="0"/>
              <a:buChar char="•"/>
            </a:pPr>
            <a:r>
              <a:rPr lang="en-US" altLang="ja-JP" dirty="0" smtClean="0"/>
              <a:t>Many full-time students</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Note</a:t>
            </a:r>
            <a:r>
              <a:rPr lang="en-US" altLang="en-US" baseline="0" dirty="0" smtClean="0"/>
              <a:t> that m</a:t>
            </a:r>
            <a:r>
              <a:rPr lang="en-US" altLang="en-US" dirty="0" smtClean="0"/>
              <a:t>ultiplying</a:t>
            </a:r>
            <a:r>
              <a:rPr lang="en-US" altLang="en-US" baseline="0" dirty="0" smtClean="0"/>
              <a:t> by 100 here converts this number to a percentage.</a:t>
            </a:r>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b="1" i="1" baseline="0" dirty="0" smtClean="0"/>
              <a:t> </a:t>
            </a:r>
            <a:r>
              <a:rPr lang="en-US" altLang="en-US" b="0" i="0" baseline="0" dirty="0" smtClean="0"/>
              <a:t>Based on Figure 7.5</a:t>
            </a:r>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To compute the unemployment rate, we divide the relevant adult population between those who are in the labor force and those who are not. </a:t>
            </a:r>
          </a:p>
          <a:p>
            <a:pPr marL="171450" indent="-171450">
              <a:buFont typeface="Arial" panose="020B0604020202020204" pitchFamily="34" charset="0"/>
              <a:buChar char="•"/>
            </a:pPr>
            <a:r>
              <a:rPr lang="en-US" altLang="en-US" dirty="0" smtClean="0"/>
              <a:t>To be counted in the labor force, a person must either have a job or be actively seeking work. </a:t>
            </a:r>
          </a:p>
          <a:p>
            <a:pPr marL="171450" indent="-171450">
              <a:buFont typeface="Arial" panose="020B0604020202020204" pitchFamily="34" charset="0"/>
              <a:buChar char="•"/>
            </a:pPr>
            <a:r>
              <a:rPr lang="en-US" altLang="en-US" dirty="0" smtClean="0"/>
              <a:t>The unemployment rate is the percentage of the labor force that is unemployed.</a:t>
            </a:r>
            <a:endParaRPr lang="en-US" altLang="en-US" i="1" dirty="0" smtClean="0"/>
          </a:p>
          <a:p>
            <a:endParaRPr lang="en-US" altLang="en-US" i="1" dirty="0" smtClean="0"/>
          </a:p>
          <a:p>
            <a:r>
              <a:rPr lang="en-US" altLang="en-US" b="1" i="1" dirty="0" smtClean="0"/>
              <a:t>Classroom </a:t>
            </a:r>
            <a:r>
              <a:rPr lang="en-US" altLang="en-US" b="1" i="1" dirty="0" smtClean="0"/>
              <a:t>activity</a:t>
            </a:r>
            <a:r>
              <a:rPr lang="en-US" altLang="en-US" b="1" i="1" dirty="0" smtClean="0"/>
              <a:t>:</a:t>
            </a:r>
            <a:r>
              <a:rPr lang="en-US" altLang="en-US" b="1" i="1" baseline="0" dirty="0" smtClean="0"/>
              <a:t> </a:t>
            </a:r>
            <a:r>
              <a:rPr lang="en-US" altLang="en-US" b="0" i="0" dirty="0" smtClean="0"/>
              <a:t>Think-Pair</a:t>
            </a:r>
            <a:r>
              <a:rPr lang="en-US" altLang="en-US" b="0" i="0" baseline="0" dirty="0" smtClean="0"/>
              <a:t>-Share: </a:t>
            </a:r>
            <a:r>
              <a:rPr lang="en-US" sz="1200" b="0" i="0" u="none" strike="noStrike" kern="1200" baseline="0" dirty="0" smtClean="0">
                <a:solidFill>
                  <a:schemeClr val="tx1"/>
                </a:solidFill>
                <a:latin typeface="+mn-lt"/>
                <a:ea typeface="MS PGothic" pitchFamily="34" charset="-128"/>
                <a:cs typeface="MS PGothic" pitchFamily="34" charset="-128"/>
              </a:rPr>
              <a:t>Where Does the Unemployment Rate Come From? (See Tip #253)</a:t>
            </a:r>
            <a:endParaRPr lang="en-US" altLang="en-US" b="0" i="0" dirty="0" smtClean="0"/>
          </a:p>
          <a:p>
            <a:r>
              <a:rPr lang="en-US" sz="1200" b="0" i="0" u="none" strike="noStrike" kern="1200" baseline="0" dirty="0" smtClean="0">
                <a:solidFill>
                  <a:schemeClr val="tx1"/>
                </a:solidFill>
                <a:latin typeface="+mn-lt"/>
                <a:ea typeface="MS PGothic" pitchFamily="34" charset="-128"/>
                <a:cs typeface="MS PGothic" pitchFamily="34" charset="-128"/>
              </a:rPr>
              <a:t>This is a good activity to try with students to help them understand the unemployment rate and how it is measured.</a:t>
            </a:r>
            <a:endParaRPr lang="en-US" altLang="en-US" dirty="0" smtClean="0"/>
          </a:p>
          <a:p>
            <a:endParaRPr lang="en-US" altLang="en-US" b="1" i="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endParaRPr lang="en-US" altLang="en-US" i="1" dirty="0" smtClean="0"/>
          </a:p>
          <a:p>
            <a:r>
              <a:rPr lang="en-US" altLang="en-US" dirty="0" smtClean="0"/>
              <a:t>Correct answer: B, Zoe, a recent college graduate who sent out job applications, but has yet to hear back from the businesses</a:t>
            </a:r>
          </a:p>
          <a:p>
            <a:endParaRPr lang="en-US" altLang="en-US" dirty="0" smtClean="0"/>
          </a:p>
          <a:p>
            <a:r>
              <a:rPr lang="en-US" altLang="en-US" dirty="0" smtClean="0"/>
              <a:t>Full-time students and people who are currently not looking for jobs are not considered in the labor force and are therefore not considered unemployed. If Michael</a:t>
            </a:r>
            <a:r>
              <a:rPr lang="ja-JP" altLang="en-US" dirty="0" smtClean="0"/>
              <a:t>’</a:t>
            </a:r>
            <a:r>
              <a:rPr lang="en-US" altLang="ja-JP" dirty="0" smtClean="0"/>
              <a:t>s kids go to college and he starts looking for a job, he will then re-enter the labor force.</a:t>
            </a:r>
          </a:p>
          <a:p>
            <a:endParaRPr lang="en-US" altLang="en-US" dirty="0" smtClean="0"/>
          </a:p>
        </p:txBody>
      </p:sp>
    </p:spTree>
    <p:extLst>
      <p:ext uri="{BB962C8B-B14F-4D97-AF65-F5344CB8AC3E}">
        <p14:creationId xmlns:p14="http://schemas.microsoft.com/office/powerpoint/2010/main" val="3169200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7.6</a:t>
            </a:r>
            <a:endParaRPr lang="en-US" altLang="en-US" b="1" i="1"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average unemployment rate in the United States since 1960 is about 6 percent. </a:t>
            </a:r>
          </a:p>
          <a:p>
            <a:pPr marL="171450" indent="-171450">
              <a:buFont typeface="Arial" panose="020B0604020202020204" pitchFamily="34" charset="0"/>
              <a:buChar char="•"/>
            </a:pPr>
            <a:r>
              <a:rPr lang="en-US" altLang="en-US" dirty="0" smtClean="0"/>
              <a:t>This is not the natural rate of unemployment, it</a:t>
            </a:r>
            <a:r>
              <a:rPr lang="ja-JP" altLang="en-US" dirty="0" smtClean="0"/>
              <a:t>’</a:t>
            </a:r>
            <a:r>
              <a:rPr lang="en-US" altLang="ja-JP" dirty="0" smtClean="0"/>
              <a:t>s just the long-run average.  </a:t>
            </a:r>
          </a:p>
          <a:p>
            <a:pPr marL="171450" indent="-171450">
              <a:buFont typeface="Arial" panose="020B0604020202020204" pitchFamily="34" charset="0"/>
              <a:buChar char="•"/>
            </a:pPr>
            <a:r>
              <a:rPr lang="en-US" altLang="ja-JP" dirty="0" smtClean="0"/>
              <a:t>On average, there is a little cyclical unemployment, so this number is above the natural rate.</a:t>
            </a:r>
          </a:p>
          <a:p>
            <a:pPr marL="171450" indent="-171450">
              <a:buFont typeface="Arial" panose="020B0604020202020204" pitchFamily="34" charset="0"/>
              <a:buChar char="•"/>
            </a:pPr>
            <a:r>
              <a:rPr lang="en-US" altLang="ja-JP" b="0" i="1" dirty="0" smtClean="0"/>
              <a:t>But 6 percent is a good reference to compare unemployment rates across time and even across nations.  </a:t>
            </a:r>
          </a:p>
          <a:p>
            <a:pPr marL="171450" indent="-171450">
              <a:buFont typeface="Arial" panose="020B0604020202020204" pitchFamily="34" charset="0"/>
              <a:buChar char="•"/>
            </a:pPr>
            <a:r>
              <a:rPr lang="en-US" altLang="ja-JP" dirty="0" smtClean="0"/>
              <a:t>Rates above 6 percent are high by historical U.S. standards; rates under 6 percent are low. </a:t>
            </a:r>
          </a:p>
          <a:p>
            <a:r>
              <a:rPr lang="en-US" altLang="en-US" dirty="0" smtClean="0"/>
              <a:t> </a:t>
            </a:r>
          </a:p>
          <a:p>
            <a:pPr marL="0" indent="0">
              <a:buFont typeface="Arial" panose="020B0604020202020204" pitchFamily="34" charset="0"/>
              <a:buNone/>
            </a:pPr>
            <a:r>
              <a:rPr lang="en-US" altLang="en-US" b="0" i="0" dirty="0" smtClean="0"/>
              <a:t>Notice how the unemployment rate consistently spikes up during recessions.</a:t>
            </a:r>
          </a:p>
          <a:p>
            <a:pPr marL="171450" indent="-171450">
              <a:buFont typeface="Arial" panose="020B0604020202020204" pitchFamily="34" charset="0"/>
              <a:buChar char="•"/>
            </a:pPr>
            <a:r>
              <a:rPr lang="en-US" altLang="en-US" b="0" dirty="0" smtClean="0"/>
              <a:t>This vividly illustrates cyclical unemployment.  </a:t>
            </a:r>
          </a:p>
          <a:p>
            <a:pPr marL="171450" indent="-171450">
              <a:buFont typeface="Arial" panose="020B0604020202020204" pitchFamily="34" charset="0"/>
              <a:buChar char="•"/>
            </a:pPr>
            <a:r>
              <a:rPr lang="en-US" altLang="en-US" dirty="0" smtClean="0"/>
              <a:t>But note also how long it takes for unemployment to return to natural levels (around 5 percent) when recessions end.</a:t>
            </a:r>
          </a:p>
          <a:p>
            <a:pPr marL="171450" indent="-171450">
              <a:buFont typeface="Arial" panose="020B0604020202020204" pitchFamily="34" charset="0"/>
              <a:buChar char="•"/>
            </a:pPr>
            <a:r>
              <a:rPr lang="en-US" altLang="en-US" dirty="0" smtClean="0"/>
              <a:t>  As we discuss below, this pattern is typical but also particularly noticeable after the 2008 recession.   </a:t>
            </a:r>
          </a:p>
          <a:p>
            <a:r>
              <a:rPr lang="en-US" altLang="en-US" dirty="0" smtClean="0"/>
              <a:t> </a:t>
            </a:r>
          </a:p>
          <a:p>
            <a:pPr marL="0" indent="0">
              <a:buFont typeface="Arial" panose="020B0604020202020204" pitchFamily="34" charset="0"/>
              <a:buNone/>
            </a:pPr>
            <a:r>
              <a:rPr lang="en-US" altLang="en-US" b="0" i="1" dirty="0" smtClean="0"/>
              <a:t>Finally,</a:t>
            </a:r>
            <a:r>
              <a:rPr lang="en-US" altLang="en-US" b="0" i="1" baseline="0" dirty="0" smtClean="0"/>
              <a:t> </a:t>
            </a:r>
            <a:r>
              <a:rPr lang="en-US" altLang="en-US" b="0" i="1" dirty="0" smtClean="0"/>
              <a:t>notice that there is always some unemployment</a:t>
            </a:r>
            <a:r>
              <a:rPr lang="en-US" altLang="en-US" dirty="0" smtClean="0"/>
              <a:t>—no matter how significant or prolonged the economic expansion. </a:t>
            </a:r>
          </a:p>
          <a:p>
            <a:pPr marL="171450" indent="-171450">
              <a:buFont typeface="Arial" panose="020B0604020202020204" pitchFamily="34" charset="0"/>
              <a:buChar char="•"/>
            </a:pPr>
            <a:r>
              <a:rPr lang="en-US" altLang="en-US" dirty="0" smtClean="0"/>
              <a:t>This is because structural and frictional unemployment are always positive.  </a:t>
            </a:r>
          </a:p>
          <a:p>
            <a:pPr marL="171450" indent="-171450">
              <a:buFont typeface="Arial" panose="020B0604020202020204" pitchFamily="34" charset="0"/>
              <a:buChar char="•"/>
            </a:pPr>
            <a:r>
              <a:rPr lang="en-US" altLang="en-US" dirty="0" smtClean="0"/>
              <a:t>For example, notice how the unemployment rate falls to less than 4 percent in 2000. </a:t>
            </a:r>
          </a:p>
          <a:p>
            <a:pPr marL="171450" indent="-171450">
              <a:buFont typeface="Arial" panose="020B0604020202020204" pitchFamily="34" charset="0"/>
              <a:buChar char="•"/>
            </a:pPr>
            <a:r>
              <a:rPr lang="en-US" altLang="en-US" dirty="0" smtClean="0"/>
              <a:t>In April 2000, real GDP was expanding at a very significant 6.4 percent, and the unemployment rate was 3.8 percent.  </a:t>
            </a:r>
          </a:p>
          <a:p>
            <a:pPr marL="171450" indent="-171450">
              <a:buFont typeface="Arial" panose="020B0604020202020204" pitchFamily="34" charset="0"/>
              <a:buChar char="•"/>
            </a:pPr>
            <a:r>
              <a:rPr lang="en-US" altLang="en-US" dirty="0" smtClean="0"/>
              <a:t>That</a:t>
            </a:r>
            <a:r>
              <a:rPr lang="ja-JP" altLang="en-US" dirty="0" smtClean="0"/>
              <a:t>’</a:t>
            </a:r>
            <a:r>
              <a:rPr lang="en-US" altLang="ja-JP" dirty="0" smtClean="0"/>
              <a:t>s the lowest unemployment rate since 1970—but it</a:t>
            </a:r>
            <a:r>
              <a:rPr lang="ja-JP" altLang="en-US" dirty="0" smtClean="0"/>
              <a:t>’</a:t>
            </a:r>
            <a:r>
              <a:rPr lang="en-US" altLang="ja-JP" dirty="0" smtClean="0"/>
              <a:t>s still above zero.  </a:t>
            </a:r>
          </a:p>
          <a:p>
            <a:endParaRPr lang="en-US" altLang="ja-JP" dirty="0" smtClean="0"/>
          </a:p>
          <a:p>
            <a:r>
              <a:rPr lang="en-US" altLang="ja-JP" b="1" i="1" dirty="0" smtClean="0"/>
              <a:t>Class </a:t>
            </a:r>
            <a:r>
              <a:rPr lang="en-US" altLang="ja-JP" b="1" i="1" dirty="0" smtClean="0"/>
              <a:t>activity</a:t>
            </a:r>
            <a:r>
              <a:rPr lang="en-US" altLang="ja-JP" b="1" i="1" dirty="0" smtClean="0"/>
              <a:t>: </a:t>
            </a:r>
            <a:r>
              <a:rPr lang="en-US" altLang="ja-JP" b="0" i="0" baseline="0" dirty="0" smtClean="0"/>
              <a:t>Think-Pair-Share: How Unemployment Differs by Region (See Tip #279)</a:t>
            </a:r>
          </a:p>
          <a:p>
            <a:r>
              <a:rPr lang="en-US" sz="1200" b="0" i="0" u="none" strike="noStrike" kern="1200" baseline="0" dirty="0" smtClean="0">
                <a:solidFill>
                  <a:schemeClr val="tx1"/>
                </a:solidFill>
                <a:latin typeface="+mn-lt"/>
                <a:ea typeface="MS PGothic" pitchFamily="34" charset="-128"/>
                <a:cs typeface="MS PGothic" pitchFamily="34" charset="-128"/>
              </a:rPr>
              <a:t>This is a good activity to show students how unemployment rates can vary regionally.</a:t>
            </a: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The picture on the slide could be a classic example of an underemployed</a:t>
            </a:r>
            <a:r>
              <a:rPr lang="en-US" altLang="en-US" baseline="0" dirty="0" smtClean="0"/>
              <a:t> worker (i.e., a </a:t>
            </a:r>
            <a:r>
              <a:rPr lang="en-US" altLang="en-US" dirty="0" smtClean="0"/>
              <a:t>Ph.D. working in a grocery store).</a:t>
            </a:r>
          </a:p>
          <a:p>
            <a:endParaRPr lang="en-US" altLang="en-US" dirty="0" smtClean="0"/>
          </a:p>
          <a:p>
            <a:pPr marL="0" indent="0">
              <a:buFont typeface="Arial" panose="020B0604020202020204" pitchFamily="34" charset="0"/>
              <a:buNone/>
            </a:pPr>
            <a:r>
              <a:rPr lang="en-US" altLang="en-US" dirty="0" smtClean="0"/>
              <a:t>The Bureau of Labor Statistics (BLS) releases unemployment figures for each month on the first Friday after the month is completed.  </a:t>
            </a:r>
          </a:p>
          <a:p>
            <a:pPr marL="171450" indent="-171450">
              <a:buFont typeface="Arial" panose="020B0604020202020204" pitchFamily="34" charset="0"/>
              <a:buChar char="•"/>
            </a:pPr>
            <a:r>
              <a:rPr lang="en-US" altLang="en-US" dirty="0" smtClean="0"/>
              <a:t>Sharp increases in unemployment rates are a reliable signal of recessions.</a:t>
            </a:r>
          </a:p>
          <a:p>
            <a:endParaRPr lang="en-US" altLang="en-US" dirty="0" smtClean="0"/>
          </a:p>
          <a:p>
            <a:r>
              <a:rPr lang="en-US" altLang="en-US" dirty="0" smtClean="0"/>
              <a:t>These two </a:t>
            </a:r>
            <a:r>
              <a:rPr lang="en-US" altLang="en-US" b="0" i="1" dirty="0" smtClean="0"/>
              <a:t>biases</a:t>
            </a:r>
            <a:r>
              <a:rPr lang="en-US" altLang="en-US" dirty="0" smtClean="0"/>
              <a:t> in the unemployment rate are not constant over time:</a:t>
            </a:r>
          </a:p>
          <a:p>
            <a:pPr marL="171450" indent="-171450">
              <a:buFont typeface="Arial" panose="020B0604020202020204" pitchFamily="34" charset="0"/>
              <a:buChar char="•"/>
            </a:pPr>
            <a:r>
              <a:rPr lang="en-US" altLang="en-US" dirty="0" smtClean="0"/>
              <a:t>The existence of </a:t>
            </a:r>
            <a:r>
              <a:rPr lang="en-US" altLang="en-US" b="0" i="1" dirty="0" smtClean="0"/>
              <a:t>discouraged workers </a:t>
            </a:r>
            <a:r>
              <a:rPr lang="en-US" altLang="en-US" dirty="0" smtClean="0"/>
              <a:t>will underestimate the </a:t>
            </a:r>
            <a:r>
              <a:rPr lang="ja-JP" altLang="en-US" dirty="0" smtClean="0"/>
              <a:t>“</a:t>
            </a:r>
            <a:r>
              <a:rPr lang="en-US" altLang="ja-JP" dirty="0" smtClean="0"/>
              <a:t>real</a:t>
            </a:r>
            <a:r>
              <a:rPr lang="ja-JP" altLang="en-US" dirty="0" smtClean="0"/>
              <a:t>”</a:t>
            </a:r>
            <a:r>
              <a:rPr lang="en-US" altLang="ja-JP" dirty="0" smtClean="0"/>
              <a:t> unemployment rate.  </a:t>
            </a:r>
          </a:p>
          <a:p>
            <a:pPr marL="171450" indent="-171450">
              <a:buFont typeface="Arial" panose="020B0604020202020204" pitchFamily="34" charset="0"/>
              <a:buChar char="•"/>
            </a:pPr>
            <a:r>
              <a:rPr lang="en-US" altLang="ja-JP" dirty="0" smtClean="0"/>
              <a:t>There are people who really do want to work, but we</a:t>
            </a:r>
            <a:r>
              <a:rPr lang="ja-JP" altLang="en-US" dirty="0" smtClean="0"/>
              <a:t>’</a:t>
            </a:r>
            <a:r>
              <a:rPr lang="en-US" altLang="ja-JP" dirty="0" smtClean="0"/>
              <a:t>re not counting them as unemployed or even as part of the labor force.</a:t>
            </a:r>
          </a:p>
          <a:p>
            <a:endParaRPr lang="en-US" altLang="en-US" dirty="0" smtClean="0"/>
          </a:p>
          <a:p>
            <a:pPr marL="0" indent="0">
              <a:buFont typeface="Arial" panose="020B0604020202020204" pitchFamily="34" charset="0"/>
              <a:buNone/>
            </a:pPr>
            <a:r>
              <a:rPr lang="en-US" altLang="en-US" dirty="0" smtClean="0"/>
              <a:t>The existence of </a:t>
            </a:r>
            <a:r>
              <a:rPr lang="en-US" altLang="en-US" b="0" i="1" dirty="0" smtClean="0"/>
              <a:t>underemployed workers </a:t>
            </a:r>
            <a:r>
              <a:rPr lang="en-US" altLang="en-US" dirty="0" smtClean="0"/>
              <a:t>will also underestimate the </a:t>
            </a:r>
            <a:r>
              <a:rPr lang="ja-JP" altLang="en-US" dirty="0" smtClean="0"/>
              <a:t>“</a:t>
            </a:r>
            <a:r>
              <a:rPr lang="en-US" altLang="ja-JP" dirty="0" smtClean="0"/>
              <a:t>real</a:t>
            </a:r>
            <a:r>
              <a:rPr lang="ja-JP" altLang="en-US" dirty="0" smtClean="0"/>
              <a:t>”</a:t>
            </a:r>
            <a:r>
              <a:rPr lang="en-US" altLang="ja-JP" dirty="0" smtClean="0"/>
              <a:t> unemployment rate.  </a:t>
            </a:r>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en-US" altLang="ja-JP" dirty="0" smtClean="0"/>
              <a:t>A person is counted as having a job, even if he wants to work more or wants to work in a position more suited for his abilities and qualifications.</a:t>
            </a:r>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t>“</a:t>
            </a:r>
            <a:r>
              <a:rPr lang="en-US" altLang="ja-JP" b="1" i="1" dirty="0" smtClean="0"/>
              <a:t>Beyond the Book” Slide</a:t>
            </a:r>
          </a:p>
          <a:p>
            <a:endParaRPr lang="en-US" altLang="en-US" dirty="0" smtClean="0"/>
          </a:p>
          <a:p>
            <a:r>
              <a:rPr lang="en-US" altLang="en-US" b="1" i="1" dirty="0" smtClean="0"/>
              <a:t>Lecture tip:</a:t>
            </a:r>
          </a:p>
          <a:p>
            <a:r>
              <a:rPr lang="en-US" altLang="en-US" i="1" dirty="0" smtClean="0"/>
              <a:t>The clip mentioned on the slide can be found in this Think-Pair-Share Activity in the Interactive Instructor’s Guide. Access the direct link by clicking the icon in the PowerPoint above.</a:t>
            </a:r>
            <a:r>
              <a:rPr lang="en-US" altLang="en-US" i="1" baseline="0" dirty="0" smtClean="0"/>
              <a:t> </a:t>
            </a:r>
            <a:endParaRPr lang="en-US" altLang="en-US" i="1" baseline="0" dirty="0" smtClean="0"/>
          </a:p>
          <a:p>
            <a:endParaRPr lang="en-US" altLang="en-US" i="1" baseline="0" dirty="0" smtClean="0"/>
          </a:p>
          <a:p>
            <a:r>
              <a:rPr lang="en-US" altLang="en-US" i="0" baseline="0" dirty="0" smtClean="0"/>
              <a:t>Once </a:t>
            </a:r>
            <a:r>
              <a:rPr lang="en-US" altLang="en-US" i="0" baseline="0" dirty="0" smtClean="0"/>
              <a:t>you’ve completed the activity with students, you can show them the informative clip from “The Unemployment Game Show.”</a:t>
            </a:r>
            <a:endParaRPr lang="en-US" altLang="en-US" i="0" dirty="0" smtClean="0"/>
          </a:p>
        </p:txBody>
      </p:sp>
      <p:sp>
        <p:nvSpPr>
          <p:cNvPr id="5632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1E040EF-6DE5-4A69-BB28-C437BCE7DD33}" type="slidenum">
              <a:rPr lang="en-US" altLang="en-US" sz="1800">
                <a:solidFill>
                  <a:srgbClr val="000000"/>
                </a:solidFill>
                <a:latin typeface="Arial" panose="020B0604020202020204" pitchFamily="34" charset="0"/>
                <a:cs typeface="Arial" panose="020B0604020202020204" pitchFamily="34" charset="0"/>
              </a:rPr>
              <a:pPr eaLnBrk="1" hangingPunct="1"/>
              <a:t>28</a:t>
            </a:fld>
            <a:endParaRPr lang="en-US" altLang="en-US" sz="180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Clicker question:</a:t>
            </a:r>
          </a:p>
          <a:p>
            <a:r>
              <a:rPr lang="en-US" altLang="en-US" dirty="0" smtClean="0"/>
              <a:t>Correct answer: D, Increase because</a:t>
            </a:r>
            <a:r>
              <a:rPr lang="en-US" altLang="en-US" baseline="0" dirty="0" smtClean="0"/>
              <a:t> the percentage of labor force participants with jobs decreased</a:t>
            </a:r>
            <a:endParaRPr lang="en-US" altLang="en-US" dirty="0" smtClean="0"/>
          </a:p>
          <a:p>
            <a:endParaRPr lang="en-US" altLang="en-US" dirty="0" smtClean="0"/>
          </a:p>
          <a:p>
            <a:r>
              <a:rPr lang="en-US" altLang="en-US" dirty="0" smtClean="0"/>
              <a:t>Due to the way unemployment is counted, you can actually have increased unemployment when a recession is ending. This is because more people re-enter the labor force, but they may not find a job immediately; thus, they are unemployed.</a:t>
            </a:r>
          </a:p>
          <a:p>
            <a:endParaRPr lang="en-US" altLang="en-US" dirty="0" smtClean="0"/>
          </a:p>
        </p:txBody>
      </p:sp>
    </p:spTree>
    <p:extLst>
      <p:ext uri="{BB962C8B-B14F-4D97-AF65-F5344CB8AC3E}">
        <p14:creationId xmlns:p14="http://schemas.microsoft.com/office/powerpoint/2010/main" val="34622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u="none" strike="noStrike" kern="1200" baseline="0" dirty="0" smtClean="0">
                <a:solidFill>
                  <a:schemeClr val="tx1"/>
                </a:solidFill>
                <a:latin typeface="+mn-lt"/>
                <a:ea typeface="MS PGothic" pitchFamily="34" charset="-128"/>
                <a:cs typeface="MS PGothic" pitchFamily="34" charset="-128"/>
              </a:rPr>
              <a:t>Writing to Learn: </a:t>
            </a:r>
            <a:r>
              <a:rPr lang="en-US" sz="1200" b="0" i="0" u="none" strike="noStrike" kern="1200" baseline="0" dirty="0" smtClean="0">
                <a:solidFill>
                  <a:schemeClr val="tx1"/>
                </a:solidFill>
                <a:latin typeface="+mn-lt"/>
                <a:ea typeface="MS PGothic" pitchFamily="34" charset="-128"/>
                <a:cs typeface="MS PGothic" pitchFamily="34" charset="-128"/>
              </a:rPr>
              <a:t>Google It! </a:t>
            </a:r>
          </a:p>
          <a:p>
            <a:r>
              <a:rPr lang="en-US" sz="1200" i="1" kern="1200" dirty="0" smtClean="0">
                <a:solidFill>
                  <a:schemeClr val="tx1"/>
                </a:solidFill>
                <a:effectLst/>
                <a:latin typeface="+mn-lt"/>
                <a:ea typeface="MS PGothic" pitchFamily="34" charset="-128"/>
                <a:cs typeface="MS PGothic" pitchFamily="34" charset="-128"/>
              </a:rPr>
              <a:t>This Writing to Learn exercise can be found in the Interactive Instructor’s Guide (See Tip #271).</a:t>
            </a:r>
            <a:endParaRPr lang="en-US" sz="1200" kern="1200" dirty="0" smtClean="0">
              <a:solidFill>
                <a:schemeClr val="tx1"/>
              </a:solidFill>
              <a:effectLst/>
              <a:latin typeface="+mn-lt"/>
              <a:ea typeface="MS PGothic" pitchFamily="34" charset="-128"/>
              <a:cs typeface="MS PGothic" pitchFamily="34" charset="-128"/>
            </a:endParaRP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What is the current unemployment level nationally, and how does it compare to the unemployment level in your state?</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Hypothesize about the category or categories (structural, frictional, cyclical) of unemployment you believe may be responsible for the figures in your state and why. </a:t>
            </a:r>
          </a:p>
          <a:p>
            <a:pPr marL="171450" indent="-171450">
              <a:buFont typeface="Arial" charset="0"/>
              <a:buChar char="•"/>
            </a:pPr>
            <a:r>
              <a:rPr lang="en-US" sz="1200" b="0" i="0" u="none" strike="noStrike" kern="1200" baseline="0" dirty="0" smtClean="0">
                <a:solidFill>
                  <a:schemeClr val="tx1"/>
                </a:solidFill>
                <a:latin typeface="+mn-lt"/>
                <a:ea typeface="MS PGothic" pitchFamily="34" charset="-128"/>
                <a:cs typeface="MS PGothic" pitchFamily="34" charset="-128"/>
              </a:rPr>
              <a:t>Use the Internet to research the causes of unemployment in your state to determine the accuracy of your hypothesis. </a:t>
            </a:r>
          </a:p>
          <a:p>
            <a:pPr marL="171450" indent="-171450">
              <a:buFont typeface="Arial" charset="0"/>
              <a:buChar char="•"/>
            </a:pPr>
            <a:endParaRPr lang="en-US" sz="1200" b="0" i="0" u="none" strike="noStrike" kern="1200" baseline="0" dirty="0" smtClean="0">
              <a:solidFill>
                <a:schemeClr val="tx1"/>
              </a:solidFill>
              <a:latin typeface="+mn-lt"/>
              <a:ea typeface="MS PGothic" pitchFamily="34" charset="-128"/>
              <a:cs typeface="MS PGothic" pitchFamily="34" charset="-128"/>
            </a:endParaRPr>
          </a:p>
          <a:p>
            <a:pPr marL="0" indent="0">
              <a:buFont typeface="Arial" charset="0"/>
              <a:buNone/>
            </a:pPr>
            <a:r>
              <a:rPr lang="en-US" sz="1200" b="1" i="1" u="none" strike="noStrike" kern="1200" baseline="0" dirty="0" smtClean="0">
                <a:solidFill>
                  <a:schemeClr val="tx1"/>
                </a:solidFill>
                <a:latin typeface="+mn-lt"/>
                <a:ea typeface="MS PGothic" pitchFamily="34" charset="-128"/>
                <a:cs typeface="MS PGothic" pitchFamily="34" charset="-128"/>
              </a:rPr>
              <a:t>Note to Instructor: </a:t>
            </a:r>
            <a:r>
              <a:rPr lang="en-US" sz="1200" b="0" i="0" u="none" strike="noStrike" kern="1200" baseline="0" dirty="0" smtClean="0">
                <a:solidFill>
                  <a:schemeClr val="tx1"/>
                </a:solidFill>
                <a:latin typeface="+mn-lt"/>
                <a:ea typeface="MS PGothic" pitchFamily="34" charset="-128"/>
                <a:cs typeface="MS PGothic" pitchFamily="34" charset="-128"/>
              </a:rPr>
              <a:t>These days most students carry around smartphones with Internet capability. Instead of fighting it, encourage responsible use of these devices during class. If you want students to use a piece of information that is readily available on the Internet, have them search for it.</a:t>
            </a:r>
            <a:endParaRPr lang="en-US" altLang="en-US" b="1" i="0" u="non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7.7</a:t>
            </a:r>
            <a:endParaRPr lang="en-US" altLang="en-US" b="0" i="1" dirty="0" smtClean="0"/>
          </a:p>
          <a:p>
            <a:endParaRPr lang="en-US" altLang="en-US" b="1" i="1" dirty="0" smtClean="0"/>
          </a:p>
          <a:p>
            <a:r>
              <a:rPr lang="en-US" altLang="en-US" b="1" i="1" dirty="0" smtClean="0"/>
              <a:t>Lecture</a:t>
            </a:r>
            <a:r>
              <a:rPr lang="en-US" altLang="en-US" b="1" i="1" baseline="0" dirty="0" smtClean="0"/>
              <a:t> n</a:t>
            </a:r>
            <a:r>
              <a:rPr lang="en-US" altLang="en-US" b="1" i="1" dirty="0" smtClean="0"/>
              <a:t>otes:</a:t>
            </a:r>
          </a:p>
          <a:p>
            <a:endParaRPr lang="en-US" altLang="en-US" dirty="0" smtClean="0"/>
          </a:p>
          <a:p>
            <a:pPr marL="0" indent="0">
              <a:buFont typeface="Arial" panose="020B0604020202020204" pitchFamily="34" charset="0"/>
              <a:buNone/>
            </a:pPr>
            <a:r>
              <a:rPr lang="en-US" altLang="en-US" dirty="0" smtClean="0"/>
              <a:t>The orange line includes workers who are officially unemployed, discouraged workers who have given up the job search, and workers who are underemployed, or working part time when they would rather work full time.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gap between this broader measure and the official unemployment rate, shown by the blue line, grows when the economy enters a recession. </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most recent gap is particularly evident beginning in 2008.</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0" indent="0">
              <a:buFont typeface="Arial" panose="020B0604020202020204" pitchFamily="34" charset="0"/>
              <a:buNone/>
            </a:pPr>
            <a:r>
              <a:rPr lang="en-US" altLang="en-US" dirty="0" smtClean="0"/>
              <a:t>Many people believe that the way that unemployment is </a:t>
            </a:r>
            <a:r>
              <a:rPr lang="ja-JP" altLang="en-US" dirty="0" smtClean="0"/>
              <a:t>“</a:t>
            </a:r>
            <a:r>
              <a:rPr lang="en-US" altLang="ja-JP" dirty="0" smtClean="0"/>
              <a:t>counted</a:t>
            </a:r>
            <a:r>
              <a:rPr lang="ja-JP" altLang="en-US" dirty="0" smtClean="0"/>
              <a:t>” </a:t>
            </a:r>
            <a:r>
              <a:rPr lang="en-US" altLang="ja-JP" dirty="0" smtClean="0"/>
              <a:t>is inaccurate.</a:t>
            </a:r>
          </a:p>
          <a:p>
            <a:pPr marL="171450" indent="-171450">
              <a:buFont typeface="Arial" panose="020B0604020202020204" pitchFamily="34" charset="0"/>
              <a:buChar char="•"/>
            </a:pPr>
            <a:r>
              <a:rPr lang="en-US" altLang="ja-JP" dirty="0" smtClean="0"/>
              <a:t>Sometimes in a severe recession, unemployment is underestimated because people get discouraged and drop out of the labor force.  </a:t>
            </a:r>
          </a:p>
          <a:p>
            <a:pPr marL="171450" indent="-171450">
              <a:buFont typeface="Arial" panose="020B0604020202020204" pitchFamily="34" charset="0"/>
              <a:buChar char="•"/>
            </a:pPr>
            <a:r>
              <a:rPr lang="en-US" altLang="ja-JP" dirty="0" smtClean="0"/>
              <a:t>Once they re-enter the labor force to look for a job, unemployment rates actually go up (due to the way unemployment is counted), even though the job situation did not change for the workers. Discourage</a:t>
            </a:r>
            <a:r>
              <a:rPr lang="en-US" altLang="ja-JP" baseline="0" dirty="0" smtClean="0"/>
              <a:t>d workers </a:t>
            </a:r>
            <a:r>
              <a:rPr lang="en-US" altLang="ja-JP" dirty="0" smtClean="0"/>
              <a:t>just decided to start looking for a job again.</a:t>
            </a:r>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latin typeface="Helvetica Neue" charset="0"/>
              </a:rPr>
              <a:t>“</a:t>
            </a:r>
            <a:r>
              <a:rPr lang="en-US" altLang="ja-JP" b="1" i="1" dirty="0" smtClean="0">
                <a:latin typeface="Helvetica Neue" charset="0"/>
              </a:rPr>
              <a:t>Beyond the Book</a:t>
            </a:r>
            <a:r>
              <a:rPr lang="ja-JP" altLang="en-US" b="1" i="1" dirty="0" smtClean="0">
                <a:latin typeface="Helvetica Neue" charset="0"/>
              </a:rPr>
              <a:t>”</a:t>
            </a:r>
            <a:r>
              <a:rPr lang="en-US" altLang="ja-JP" b="1" i="1" dirty="0" smtClean="0">
                <a:latin typeface="Helvetica Neue" charset="0"/>
              </a:rPr>
              <a:t> Slide</a:t>
            </a:r>
          </a:p>
          <a:p>
            <a:pPr marL="171450" indent="-171450">
              <a:buFont typeface="Arial" panose="020B0604020202020204" pitchFamily="34" charset="0"/>
              <a:buChar char="•"/>
            </a:pPr>
            <a:endParaRPr lang="en-US" altLang="en-US" dirty="0" smtClean="0">
              <a:latin typeface="Helvetica Neue" charset="0"/>
            </a:endParaRPr>
          </a:p>
          <a:p>
            <a:pPr marL="171450" indent="-171450">
              <a:buFont typeface="Arial" panose="020B0604020202020204" pitchFamily="34" charset="0"/>
              <a:buChar char="•"/>
            </a:pPr>
            <a:r>
              <a:rPr lang="en-US" altLang="en-US" dirty="0" smtClean="0">
                <a:latin typeface="Helvetica Neue" charset="0"/>
              </a:rPr>
              <a:t>By the time we see high unemployment, we already know we</a:t>
            </a:r>
            <a:r>
              <a:rPr lang="ja-JP" altLang="en-US" dirty="0" smtClean="0">
                <a:latin typeface="Helvetica Neue" charset="0"/>
              </a:rPr>
              <a:t>’</a:t>
            </a:r>
            <a:r>
              <a:rPr lang="en-US" altLang="ja-JP" dirty="0" smtClean="0">
                <a:latin typeface="Helvetica Neue" charset="0"/>
              </a:rPr>
              <a:t>re in a recession (or we had a recession).  </a:t>
            </a:r>
          </a:p>
          <a:p>
            <a:pPr marL="171450" indent="-171450">
              <a:buFont typeface="Arial" panose="020B0604020202020204" pitchFamily="34" charset="0"/>
              <a:buChar char="•"/>
            </a:pPr>
            <a:r>
              <a:rPr lang="en-US" altLang="ja-JP" dirty="0" smtClean="0">
                <a:latin typeface="Helvetica Neue" charset="0"/>
              </a:rPr>
              <a:t>Also, lingering high unemployment does not necessarily mean we</a:t>
            </a:r>
            <a:r>
              <a:rPr lang="ja-JP" altLang="en-US" dirty="0" smtClean="0">
                <a:latin typeface="Helvetica Neue" charset="0"/>
              </a:rPr>
              <a:t>’</a:t>
            </a:r>
            <a:r>
              <a:rPr lang="en-US" altLang="ja-JP" dirty="0" smtClean="0">
                <a:latin typeface="Helvetica Neue" charset="0"/>
              </a:rPr>
              <a:t>re still in the recession.</a:t>
            </a:r>
            <a:endParaRPr lang="en-US" altLang="en-US" dirty="0" smtClean="0">
              <a:latin typeface="Helvetica Neue"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dirty="0" smtClean="0"/>
          </a:p>
          <a:p>
            <a:pPr marL="0" indent="0">
              <a:buFont typeface="Arial" panose="020B0604020202020204" pitchFamily="34" charset="0"/>
              <a:buNone/>
            </a:pPr>
            <a:r>
              <a:rPr lang="en-US" altLang="en-US" dirty="0" smtClean="0"/>
              <a:t>The BLS</a:t>
            </a:r>
            <a:r>
              <a:rPr lang="en-US" altLang="en-US" baseline="0" dirty="0" smtClean="0"/>
              <a:t> </a:t>
            </a:r>
            <a:r>
              <a:rPr lang="en-US" altLang="en-US" dirty="0" smtClean="0"/>
              <a:t>keeps another alternative measure of unemployment, which only tracks persons unemployed 15 weeks or longer</a:t>
            </a:r>
            <a:r>
              <a:rPr lang="en-US" altLang="en-US" baseline="0" dirty="0" smtClean="0"/>
              <a:t> (</a:t>
            </a:r>
            <a:r>
              <a:rPr lang="en-US" altLang="en-US" dirty="0" smtClean="0"/>
              <a:t>long-term unemployed).</a:t>
            </a:r>
          </a:p>
          <a:p>
            <a:pPr marL="171450" indent="-171450">
              <a:buFont typeface="Arial" panose="020B0604020202020204" pitchFamily="34" charset="0"/>
              <a:buChar char="•"/>
            </a:pPr>
            <a:r>
              <a:rPr lang="en-US" altLang="en-US" dirty="0" smtClean="0"/>
              <a:t>Some of these workers were probably unemployed for frictional and structural reasons, but many of these were cyclically unemployed.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i="1" dirty="0" smtClean="0"/>
              <a:t>“</a:t>
            </a:r>
            <a:r>
              <a:rPr lang="en-US" altLang="ja-JP" b="1" i="1" dirty="0" smtClean="0"/>
              <a:t>Beyond the Book” Slide</a:t>
            </a:r>
            <a:endParaRPr lang="en-US" altLang="ja-JP" i="1" dirty="0" smtClean="0"/>
          </a:p>
          <a:p>
            <a:endParaRPr lang="en-US" altLang="en-US" dirty="0" smtClean="0"/>
          </a:p>
          <a:p>
            <a:r>
              <a:rPr lang="en-US" altLang="en-US" b="1" i="1" dirty="0" smtClean="0"/>
              <a:t>Real-</a:t>
            </a:r>
            <a:r>
              <a:rPr lang="en-US" altLang="en-US" b="1" i="1" dirty="0" err="1" smtClean="0"/>
              <a:t>eorld</a:t>
            </a:r>
            <a:r>
              <a:rPr lang="en-US" altLang="en-US" b="1" i="1" dirty="0" smtClean="0"/>
              <a:t> example</a:t>
            </a:r>
            <a:r>
              <a:rPr lang="en-US" altLang="en-US" b="1" i="1" dirty="0" smtClean="0"/>
              <a:t>: </a:t>
            </a:r>
            <a:r>
              <a:rPr lang="en-US" altLang="en-US" b="0" i="0" dirty="0" smtClean="0"/>
              <a:t>Geography and Jobs (See Tip #283)</a:t>
            </a:r>
            <a:endParaRPr lang="en-US" altLang="en-US" b="1" i="1" dirty="0" smtClean="0"/>
          </a:p>
          <a:p>
            <a:r>
              <a:rPr lang="en-US" altLang="en-US" i="1" dirty="0" smtClean="0"/>
              <a:t>The interactive map mentioned on the slide can be found in the Interactive Instructor’s Guide. Access the direct link by clicking the icon in the PowerPoint above.</a:t>
            </a:r>
          </a:p>
        </p:txBody>
      </p:sp>
      <p:sp>
        <p:nvSpPr>
          <p:cNvPr id="6656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A941165-2CF8-41FA-AD81-B3663BE930E9}" type="slidenum">
              <a:rPr lang="en-US" altLang="en-US" sz="1800">
                <a:solidFill>
                  <a:srgbClr val="000000"/>
                </a:solidFill>
                <a:latin typeface="Arial" panose="020B0604020202020204" pitchFamily="34" charset="0"/>
                <a:cs typeface="Arial" panose="020B0604020202020204" pitchFamily="34" charset="0"/>
              </a:rPr>
              <a:pPr eaLnBrk="1" hangingPunct="1"/>
              <a:t>34</a:t>
            </a:fld>
            <a:endParaRPr lang="en-US" altLang="en-US" sz="180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The demographic changes associated</a:t>
            </a:r>
            <a:r>
              <a:rPr lang="en-US" altLang="en-US" baseline="0" dirty="0" smtClean="0"/>
              <a:t> with baby boomers and demographic changes </a:t>
            </a:r>
            <a:r>
              <a:rPr lang="en-US" altLang="en-US" dirty="0" smtClean="0"/>
              <a:t>come at a time when the labor force participation rate in the United States is already reaching modern lows.</a:t>
            </a:r>
          </a:p>
          <a:p>
            <a:pPr marL="0" indent="0">
              <a:buFont typeface="Arial" panose="020B0604020202020204" pitchFamily="34" charset="0"/>
              <a:buNone/>
            </a:pPr>
            <a:endParaRPr lang="en-US" altLang="en-US" dirty="0" smtClean="0"/>
          </a:p>
          <a:p>
            <a:pPr marL="0" indent="0">
              <a:buFont typeface="Arial" panose="020B0604020202020204" pitchFamily="34" charset="0"/>
              <a:buNone/>
            </a:pPr>
            <a:r>
              <a:rPr lang="en-US" altLang="en-US" dirty="0" smtClean="0"/>
              <a:t>The government will have to deal with the issues of Social Security and Medicare.  </a:t>
            </a:r>
          </a:p>
          <a:p>
            <a:pPr marL="171450" indent="-171450">
              <a:buFont typeface="Arial" panose="020B0604020202020204" pitchFamily="34" charset="0"/>
              <a:buChar char="•"/>
            </a:pPr>
            <a:r>
              <a:rPr lang="en-US" altLang="en-US" dirty="0" smtClean="0"/>
              <a:t>More people will be taking money </a:t>
            </a:r>
            <a:r>
              <a:rPr lang="en-US" altLang="en-US" i="1" dirty="0" smtClean="0"/>
              <a:t>from</a:t>
            </a:r>
            <a:r>
              <a:rPr lang="en-US" altLang="en-US" dirty="0" smtClean="0"/>
              <a:t> these programs, and fewer people will be providing funding </a:t>
            </a:r>
            <a:r>
              <a:rPr lang="en-US" altLang="en-US" i="1" dirty="0" smtClean="0"/>
              <a:t>for</a:t>
            </a:r>
            <a:r>
              <a:rPr lang="en-US" altLang="en-US" dirty="0" smtClean="0"/>
              <a:t> these programs in the form of taxes paid.</a:t>
            </a:r>
          </a:p>
          <a:p>
            <a:endParaRPr lang="en-US" altLang="en-US" dirty="0" smtClean="0"/>
          </a:p>
          <a:p>
            <a:r>
              <a:rPr lang="en-US" altLang="en-US" b="0" dirty="0" smtClean="0"/>
              <a:t>Ask your students,</a:t>
            </a:r>
            <a:r>
              <a:rPr lang="en-US" altLang="en-US" b="0" baseline="0" dirty="0" smtClean="0"/>
              <a:t> “</a:t>
            </a:r>
            <a:r>
              <a:rPr lang="en-US" altLang="en-US" dirty="0" smtClean="0"/>
              <a:t>What gender trend has happened in the last 50 years with the labor force?”</a:t>
            </a:r>
          </a:p>
          <a:p>
            <a:pPr marL="171450" indent="-171450">
              <a:buFont typeface="Arial" charset="0"/>
              <a:buChar char="•"/>
            </a:pPr>
            <a:r>
              <a:rPr lang="en-US" altLang="en-US" b="0" dirty="0" smtClean="0"/>
              <a:t>Answer: </a:t>
            </a:r>
            <a:r>
              <a:rPr lang="en-US" altLang="en-US" dirty="0" smtClean="0"/>
              <a:t>More women have joined the labor force.</a:t>
            </a:r>
          </a:p>
          <a:p>
            <a:endParaRPr lang="en-US" altLang="en-US" dirty="0" smtClean="0"/>
          </a:p>
          <a:p>
            <a:pPr marL="0" indent="0">
              <a:buFont typeface="Arial" panose="020B0604020202020204" pitchFamily="34" charset="0"/>
              <a:buNone/>
            </a:pPr>
            <a:r>
              <a:rPr lang="en-US" altLang="en-US" dirty="0" smtClean="0"/>
              <a:t>Individuals tend to leave the labor force in bad economic times and re-enter in good times.  </a:t>
            </a:r>
          </a:p>
          <a:p>
            <a:pPr marL="171450" indent="-171450">
              <a:buFont typeface="Arial" panose="020B0604020202020204" pitchFamily="34" charset="0"/>
              <a:buChar char="•"/>
            </a:pPr>
            <a:r>
              <a:rPr lang="en-US" altLang="en-US" dirty="0" smtClean="0"/>
              <a:t>This movement causes the unemployment rate to lag economic conditions.  </a:t>
            </a:r>
          </a:p>
          <a:p>
            <a:pPr marL="171450" indent="-171450">
              <a:buFont typeface="Arial" panose="020B0604020202020204" pitchFamily="34" charset="0"/>
              <a:buChar char="•"/>
            </a:pPr>
            <a:r>
              <a:rPr lang="en-US" altLang="en-US" dirty="0" smtClean="0"/>
              <a:t>For this reason, economists closely monitor additions to employment as a secondary indicator (typically Nonfarm Employment is the cited statistic).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7.8</a:t>
            </a:r>
            <a:endParaRPr lang="en-US" altLang="en-US" b="1" i="1" dirty="0" smtClean="0"/>
          </a:p>
          <a:p>
            <a:endParaRPr lang="en-US" altLang="en-US" b="1" i="1" dirty="0" smtClean="0"/>
          </a:p>
          <a:p>
            <a:r>
              <a:rPr lang="en-US" altLang="en-US" b="1" i="1" dirty="0" smtClean="0"/>
              <a:t>Lecture notes:</a:t>
            </a:r>
          </a:p>
          <a:p>
            <a:r>
              <a:rPr lang="en-US" altLang="en-US" dirty="0" smtClean="0"/>
              <a:t>The labor force participation rate in the United States peaked at 67.3 percent in 2000, but it has subsequently fallen below 63 percent.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b="0" dirty="0" smtClean="0"/>
              <a:t>Why look at nonfarm employment?</a:t>
            </a:r>
          </a:p>
          <a:p>
            <a:pPr marL="171450" indent="-171450">
              <a:buFont typeface="Arial" panose="020B0604020202020204" pitchFamily="34" charset="0"/>
              <a:buChar char="•"/>
            </a:pPr>
            <a:r>
              <a:rPr lang="en-US" altLang="en-US" dirty="0" smtClean="0"/>
              <a:t>There are large deviations in farming income, payrolls, and output that make it more difficult to see trends.  </a:t>
            </a:r>
          </a:p>
          <a:p>
            <a:pPr marL="171450" indent="-171450">
              <a:buFont typeface="Arial" panose="020B0604020202020204" pitchFamily="34" charset="0"/>
              <a:buChar char="•"/>
            </a:pPr>
            <a:r>
              <a:rPr lang="en-US" altLang="en-US" dirty="0" smtClean="0"/>
              <a:t>In addition, a lot of farm labor may go unreported since family members may help out, or illegal immigrants may be employed.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7.9</a:t>
            </a:r>
            <a:endParaRPr lang="en-US" altLang="en-US" b="1" i="1" dirty="0" smtClean="0"/>
          </a:p>
          <a:p>
            <a:endParaRPr lang="en-US" altLang="en-US" b="1" i="1" dirty="0" smtClean="0"/>
          </a:p>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Many more women have entered the workforce over the last 50 years.</a:t>
            </a:r>
          </a:p>
          <a:p>
            <a:pPr marL="171450" indent="-171450">
              <a:buFont typeface="Arial" panose="020B0604020202020204" pitchFamily="34" charset="0"/>
              <a:buChar char="•"/>
            </a:pPr>
            <a:r>
              <a:rPr lang="en-US" altLang="en-US" dirty="0" smtClean="0"/>
              <a:t>Not only are women working more and more (increasing</a:t>
            </a:r>
            <a:r>
              <a:rPr lang="en-US" altLang="en-US" baseline="0" dirty="0" smtClean="0"/>
              <a:t> from a labor force participation rate of </a:t>
            </a:r>
            <a:r>
              <a:rPr lang="en-US" altLang="en-US" dirty="0" smtClean="0"/>
              <a:t>37 percent in 1960 to almost 60 percent today), but male labor force participation is falling dramatically (from almost 90 percent</a:t>
            </a:r>
            <a:r>
              <a:rPr lang="en-US" altLang="en-US" baseline="0" dirty="0" smtClean="0"/>
              <a:t> </a:t>
            </a:r>
            <a:r>
              <a:rPr lang="en-US" altLang="en-US" dirty="0" smtClean="0"/>
              <a:t>to 70 percent).</a:t>
            </a:r>
          </a:p>
          <a:p>
            <a:endParaRPr lang="en-US" altLang="en-US" dirty="0" smtClean="0"/>
          </a:p>
          <a:p>
            <a:pPr marL="0" indent="0">
              <a:buFont typeface="Arial" panose="020B0604020202020204" pitchFamily="34" charset="0"/>
              <a:buNone/>
            </a:pPr>
            <a:r>
              <a:rPr lang="en-US" altLang="en-US" dirty="0" smtClean="0"/>
              <a:t>While the notion that more women are participating in the labor force can be seen as progress, it might strike you as odd that fewer men are working. </a:t>
            </a:r>
          </a:p>
          <a:p>
            <a:pPr marL="171450" indent="-171450">
              <a:buFont typeface="Arial" panose="020B0604020202020204" pitchFamily="34" charset="0"/>
              <a:buChar char="•"/>
            </a:pPr>
            <a:r>
              <a:rPr lang="en-US" altLang="en-US" dirty="0" smtClean="0"/>
              <a:t>There are a number of underlying reasons for the decline.</a:t>
            </a:r>
            <a:r>
              <a:rPr lang="en-US" altLang="en-US" baseline="0" dirty="0" smtClean="0"/>
              <a:t> </a:t>
            </a:r>
            <a:r>
              <a:rPr lang="en-US" altLang="en-US" dirty="0" smtClean="0"/>
              <a:t>Men are</a:t>
            </a:r>
          </a:p>
          <a:p>
            <a:pPr marL="628650" lvl="1" indent="-171450">
              <a:buFont typeface="Arial" panose="020B0604020202020204" pitchFamily="34" charset="0"/>
              <a:buChar char="•"/>
            </a:pPr>
            <a:r>
              <a:rPr lang="en-US" altLang="en-US" dirty="0" smtClean="0"/>
              <a:t>living longer,</a:t>
            </a:r>
          </a:p>
          <a:p>
            <a:pPr marL="628650" lvl="1" indent="-171450">
              <a:buFont typeface="Arial" panose="020B0604020202020204" pitchFamily="34" charset="0"/>
              <a:buChar char="•"/>
            </a:pPr>
            <a:r>
              <a:rPr lang="en-US" altLang="en-US" dirty="0" smtClean="0"/>
              <a:t>acquiring more education, and</a:t>
            </a:r>
          </a:p>
          <a:p>
            <a:pPr marL="628650" lvl="1" indent="-171450">
              <a:buFont typeface="Arial" panose="020B0604020202020204" pitchFamily="34" charset="0"/>
              <a:buChar char="•"/>
            </a:pPr>
            <a:r>
              <a:rPr lang="en-US" altLang="en-US" dirty="0" smtClean="0"/>
              <a:t>spending more time helping to raise families.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0" indent="0">
              <a:buFont typeface="Arial" panose="020B0604020202020204" pitchFamily="34" charset="0"/>
              <a:buNone/>
            </a:pPr>
            <a:r>
              <a:rPr lang="en-US" altLang="en-US" dirty="0" smtClean="0"/>
              <a:t>Notice also that labor force participation rates are very low among teenagers, with participation for white teenagers at about 36 percent but for black teenagers at just 25 percent.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0" i="0" dirty="0" smtClean="0"/>
          </a:p>
          <a:p>
            <a:r>
              <a:rPr lang="en-US" altLang="en-US" b="0" i="0" dirty="0" smtClean="0"/>
              <a:t>There are several</a:t>
            </a:r>
            <a:r>
              <a:rPr lang="en-US" altLang="en-US" b="0" i="0" baseline="0" dirty="0" smtClean="0"/>
              <a:t> reasons that high unemployment rates were persistent following the official end of the Great Recession:</a:t>
            </a:r>
          </a:p>
          <a:p>
            <a:pPr marL="171450" indent="-171450">
              <a:buFont typeface="Arial" panose="020B0604020202020204" pitchFamily="34" charset="0"/>
              <a:buChar char="•"/>
            </a:pPr>
            <a:r>
              <a:rPr lang="en-US" altLang="en-US" b="0" i="0" baseline="0" dirty="0" smtClean="0"/>
              <a:t>Industries (such as the construction sector and real estate) were significantly affected.</a:t>
            </a:r>
          </a:p>
          <a:p>
            <a:pPr marL="171450" indent="-171450">
              <a:buFont typeface="Arial" panose="020B0604020202020204" pitchFamily="34" charset="0"/>
              <a:buChar char="•"/>
            </a:pPr>
            <a:r>
              <a:rPr lang="en-US" altLang="en-US" dirty="0" smtClean="0"/>
              <a:t>Adjustment lags—it takes time to switch jobs and it takes time to hire workers</a:t>
            </a:r>
          </a:p>
          <a:p>
            <a:pPr marL="171450" indent="-171450">
              <a:buFont typeface="Arial" panose="020B0604020202020204" pitchFamily="34" charset="0"/>
              <a:buChar char="•"/>
            </a:pPr>
            <a:r>
              <a:rPr lang="en-US" altLang="en-US" dirty="0" smtClean="0"/>
              <a:t>Some government policies enacted during the recession had unintended consequences and inadvertently extended the duration of unemployment for many workers.</a:t>
            </a:r>
          </a:p>
          <a:p>
            <a:pPr marL="171450" indent="-171450">
              <a:buFont typeface="Arial" panose="020B0604020202020204" pitchFamily="34" charset="0"/>
              <a:buChar char="•"/>
            </a:pPr>
            <a:r>
              <a:rPr lang="en-US" altLang="en-US" dirty="0" smtClean="0"/>
              <a:t>Unemployment measures</a:t>
            </a:r>
            <a:r>
              <a:rPr lang="en-US" altLang="en-US" baseline="0" dirty="0" smtClean="0"/>
              <a:t> are sometimes a bit inaccurate. </a:t>
            </a:r>
          </a:p>
          <a:p>
            <a:pPr marL="628650" lvl="1" indent="-171450">
              <a:buFont typeface="Arial" panose="020B0604020202020204" pitchFamily="34" charset="0"/>
              <a:buChar char="•"/>
            </a:pPr>
            <a:r>
              <a:rPr lang="en-US" altLang="en-US" baseline="0" dirty="0" smtClean="0"/>
              <a:t>People </a:t>
            </a:r>
            <a:r>
              <a:rPr lang="en-US" altLang="en-US" dirty="0" smtClean="0"/>
              <a:t>who are not working </a:t>
            </a:r>
            <a:r>
              <a:rPr lang="en-US" altLang="en-US" i="1" u="none" dirty="0" smtClean="0"/>
              <a:t>and not actively searching for work </a:t>
            </a:r>
            <a:r>
              <a:rPr lang="en-US" altLang="en-US" dirty="0" smtClean="0"/>
              <a:t>are not considered part of the labor force, and are thus not considered unemployed. This is true even if the person really does want to work. Once that person starts to search for work, they are then once again considered part of the labor force and are unemployed.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You</a:t>
            </a:r>
            <a:r>
              <a:rPr lang="en-US" altLang="en-US" b="0" i="0" baseline="0" dirty="0" smtClean="0"/>
              <a:t> can also conclude your lecture on unemployment by reiterating the following points: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Frictional and structural unemployment explain why unemployment is naturally greater than zero</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Cyclical unemployment explains changes in the rate across the business cycle</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unemployment rate is the percentage of the labor force that would like to </a:t>
            </a:r>
            <a:r>
              <a:rPr lang="en-US" sz="1200" kern="1200" smtClean="0">
                <a:solidFill>
                  <a:schemeClr val="tx1"/>
                </a:solidFill>
                <a:effectLst/>
                <a:latin typeface="+mn-lt"/>
                <a:ea typeface="MS PGothic" pitchFamily="34" charset="-128"/>
                <a:cs typeface="MS PGothic" pitchFamily="34" charset="-128"/>
              </a:rPr>
              <a:t>work but </a:t>
            </a:r>
            <a:r>
              <a:rPr lang="en-US" sz="1200" kern="1200" dirty="0" smtClean="0">
                <a:solidFill>
                  <a:schemeClr val="tx1"/>
                </a:solidFill>
                <a:effectLst/>
                <a:latin typeface="+mn-lt"/>
                <a:ea typeface="MS PGothic" pitchFamily="34" charset="-128"/>
                <a:cs typeface="MS PGothic" pitchFamily="34" charset="-128"/>
              </a:rPr>
              <a:t>who are unemployed</a:t>
            </a:r>
          </a:p>
          <a:p>
            <a:r>
              <a:rPr lang="en-US" sz="1200" kern="1200" dirty="0" smtClean="0">
                <a:solidFill>
                  <a:schemeClr val="tx1"/>
                </a:solidFill>
                <a:effectLst/>
                <a:latin typeface="+mn-lt"/>
                <a:ea typeface="MS PGothic" pitchFamily="34" charset="-128"/>
                <a:cs typeface="MS PGothic" pitchFamily="34" charset="-128"/>
              </a:rPr>
              <a:t>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official unemployment rate understates the overall level of underemployment in society since it does not account for discouraged workers nor does it tell us anything about the duration of unemployment</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 labor force participation rate and nonfarm employment changes are additional helpful labor market indicators. </a:t>
            </a:r>
          </a:p>
          <a:p>
            <a:endParaRPr lang="en-US" altLang="en-US" b="0" i="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7.1</a:t>
            </a:r>
            <a:endParaRPr lang="en-US" altLang="en-US" b="1" i="0" dirty="0" smtClean="0"/>
          </a:p>
          <a:p>
            <a:endParaRPr lang="en-US" altLang="en-US" b="1" i="1" dirty="0" smtClean="0"/>
          </a:p>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The unemployment rate is an important indicator of the economy</a:t>
            </a:r>
            <a:r>
              <a:rPr lang="ja-JP" altLang="en-US" dirty="0" smtClean="0"/>
              <a:t>’</a:t>
            </a:r>
            <a:r>
              <a:rPr lang="en-US" altLang="ja-JP" dirty="0" smtClean="0"/>
              <a:t>s health.</a:t>
            </a:r>
          </a:p>
          <a:p>
            <a:pPr marL="171450" indent="-171450">
              <a:buFont typeface="Arial" panose="020B0604020202020204" pitchFamily="34" charset="0"/>
              <a:buChar char="•"/>
            </a:pPr>
            <a:r>
              <a:rPr lang="en-US" altLang="ja-JP" dirty="0" smtClean="0"/>
              <a:t>Since 1960, the average unemployment rate in the United States has been about 6 percent.</a:t>
            </a:r>
          </a:p>
          <a:p>
            <a:pPr marL="171450" indent="-171450">
              <a:buFont typeface="Arial" panose="020B0604020202020204" pitchFamily="34" charset="0"/>
              <a:buChar char="•"/>
            </a:pPr>
            <a:r>
              <a:rPr lang="en-US" altLang="en-US" dirty="0" smtClean="0"/>
              <a:t>During the Great Recession, the unemployment rate was over 10 percent.</a:t>
            </a:r>
            <a:r>
              <a:rPr lang="en-US" altLang="en-US" baseline="0" dirty="0" smtClean="0"/>
              <a:t> Since, it has fallen back to below pre-recession levels.</a:t>
            </a: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b="1" i="1" dirty="0" smtClean="0"/>
              <a:t>Lecture notes: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b="1" i="1"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dirty="0" smtClean="0">
                <a:latin typeface="Helvetica Neue" charset="0"/>
              </a:rPr>
              <a:t>Typically,</a:t>
            </a:r>
            <a:r>
              <a:rPr lang="en-US" altLang="en-US" sz="1200" baseline="0" dirty="0" smtClean="0">
                <a:latin typeface="Helvetica Neue" charset="0"/>
              </a:rPr>
              <a:t> unemployment is considered to be </a:t>
            </a:r>
            <a:r>
              <a:rPr lang="en-US" altLang="en-US" sz="1200" dirty="0" smtClean="0">
                <a:latin typeface="Helvetica Neue" charset="0"/>
              </a:rPr>
              <a:t>a drain on society and very difficult for certain individual households.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However, as the economy changes and progresses, jobs are created and jobs are destroyed.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smtClean="0">
                <a:latin typeface="Helvetica Neue" charset="0"/>
              </a:rPr>
              <a:t>Therefore, not all forms</a:t>
            </a:r>
            <a:r>
              <a:rPr lang="en-US" altLang="en-US" sz="1200" baseline="0" dirty="0" smtClean="0">
                <a:latin typeface="Helvetica Neue" charset="0"/>
              </a:rPr>
              <a:t> of unemployment (at least in the short run) are undesirable.</a:t>
            </a:r>
            <a:endParaRPr lang="en-US" altLang="en-US" sz="1200" dirty="0" smtClean="0">
              <a:latin typeface="Helvetica Neue" charset="0"/>
            </a:endParaRPr>
          </a:p>
          <a:p>
            <a:endParaRPr lang="en-US" altLang="en-US" b="1" i="1" dirty="0" smtClean="0"/>
          </a:p>
          <a:p>
            <a:r>
              <a:rPr lang="en-US" altLang="en-US" b="1" i="1" dirty="0" smtClean="0"/>
              <a:t>Lecture tip:</a:t>
            </a:r>
          </a:p>
          <a:p>
            <a:endParaRPr lang="en-US" altLang="en-US" b="1" i="1" dirty="0" smtClean="0"/>
          </a:p>
          <a:p>
            <a:r>
              <a:rPr lang="en-US" altLang="en-US" b="0" dirty="0" smtClean="0"/>
              <a:t>Ask your students:</a:t>
            </a:r>
          </a:p>
          <a:p>
            <a:pPr marL="171450" indent="-171450">
              <a:buFont typeface="Arial" charset="0"/>
              <a:buChar char="•"/>
            </a:pPr>
            <a:r>
              <a:rPr lang="en-US" altLang="en-US" dirty="0" smtClean="0"/>
              <a:t>What happens if we try to save </a:t>
            </a:r>
            <a:r>
              <a:rPr lang="en-US" altLang="en-US" i="1" dirty="0" smtClean="0"/>
              <a:t>every</a:t>
            </a:r>
            <a:r>
              <a:rPr lang="en-US" altLang="ja-JP" dirty="0" smtClean="0"/>
              <a:t> job?  </a:t>
            </a:r>
          </a:p>
          <a:p>
            <a:pPr marL="171450" indent="-171450">
              <a:buFont typeface="Arial" charset="0"/>
              <a:buChar char="•"/>
            </a:pPr>
            <a:r>
              <a:rPr lang="en-US" altLang="ja-JP" dirty="0" smtClean="0"/>
              <a:t>Would we want to save the job of a scribe after the invention of the printing press?  </a:t>
            </a:r>
          </a:p>
          <a:p>
            <a:pPr marL="171450" indent="-171450">
              <a:buFont typeface="Arial" charset="0"/>
              <a:buChar char="•"/>
            </a:pPr>
            <a:r>
              <a:rPr lang="en-US" altLang="ja-JP" dirty="0" smtClean="0"/>
              <a:t>Would we want to save the job of a milk delivery man after the invention of home refrigeration?  </a:t>
            </a:r>
          </a:p>
          <a:p>
            <a:pPr marL="171450" indent="-171450">
              <a:buFont typeface="Arial" charset="0"/>
              <a:buChar char="•"/>
            </a:pPr>
            <a:r>
              <a:rPr lang="en-US" altLang="ja-JP" dirty="0" smtClean="0"/>
              <a:t>Are all book-printing jobs worth saving with the expansion of digital media?</a:t>
            </a:r>
          </a:p>
          <a:p>
            <a:endParaRPr lang="en-US" altLang="en-US" dirty="0" smtClean="0"/>
          </a:p>
          <a:p>
            <a:r>
              <a:rPr lang="en-US" altLang="en-US" dirty="0" smtClean="0"/>
              <a:t>With creative destruction, new technology can sometimes create new jobs but destroy old jobs. The people working in these old jobs may lose their jobs and be temporarily unemployed. We would not want to hold our economy and progress back by saving those jobs.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Structural</a:t>
            </a:r>
            <a:r>
              <a:rPr lang="en-US" altLang="en-US" b="0" i="0" baseline="0" dirty="0" smtClean="0"/>
              <a:t> employment:</a:t>
            </a:r>
            <a:endParaRPr lang="en-US" altLang="en-US" b="0" i="0" dirty="0" smtClean="0"/>
          </a:p>
          <a:p>
            <a:pPr marL="171450" indent="-171450">
              <a:buFont typeface="Arial" panose="020B0604020202020204" pitchFamily="34" charset="0"/>
              <a:buChar char="•"/>
            </a:pPr>
            <a:r>
              <a:rPr lang="en-US" altLang="en-US" dirty="0" smtClean="0"/>
              <a:t>can create short-run problems of transition,</a:t>
            </a:r>
            <a:r>
              <a:rPr lang="en-US" altLang="en-US" baseline="0" dirty="0" smtClean="0"/>
              <a:t> but is usually </a:t>
            </a:r>
            <a:r>
              <a:rPr lang="en-US" altLang="en-US" dirty="0" smtClean="0"/>
              <a:t>a sign of a healthy, growing economy</a:t>
            </a:r>
          </a:p>
          <a:p>
            <a:pPr marL="171450" indent="-171450">
              <a:buFont typeface="Arial" panose="020B0604020202020204" pitchFamily="34" charset="0"/>
              <a:buChar char="•"/>
            </a:pPr>
            <a:r>
              <a:rPr lang="en-US" altLang="en-US" dirty="0" smtClean="0"/>
              <a:t>is caused by changes</a:t>
            </a:r>
            <a:r>
              <a:rPr lang="en-US" altLang="en-US" baseline="0" dirty="0" smtClean="0"/>
              <a:t> in the makeup of the economy’s structure</a:t>
            </a:r>
          </a:p>
          <a:p>
            <a:pPr marL="171450" indent="-171450">
              <a:buFont typeface="Arial" panose="020B0604020202020204" pitchFamily="34" charset="0"/>
              <a:buChar char="•"/>
            </a:pPr>
            <a:r>
              <a:rPr lang="en-US" altLang="en-US" baseline="0" dirty="0" smtClean="0"/>
              <a:t>can represent technological progress, as some jobs become outdated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baseline="0" dirty="0" smtClean="0"/>
              <a:t>creates </a:t>
            </a:r>
            <a:r>
              <a:rPr lang="en-US" altLang="ja-JP" dirty="0" smtClean="0"/>
              <a:t>trade-offs to economic progress, as some </a:t>
            </a:r>
            <a:r>
              <a:rPr lang="ja-JP" altLang="en-US" dirty="0" smtClean="0"/>
              <a:t>“</a:t>
            </a:r>
            <a:r>
              <a:rPr lang="en-US" altLang="ja-JP" dirty="0" smtClean="0"/>
              <a:t>old</a:t>
            </a:r>
            <a:r>
              <a:rPr lang="ja-JP" altLang="en-US" dirty="0" smtClean="0"/>
              <a:t>”</a:t>
            </a:r>
            <a:r>
              <a:rPr lang="en-US" altLang="ja-JP" dirty="0" smtClean="0"/>
              <a:t> jobs are destroyed</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smtClean="0"/>
              <a:t>We could perhaps </a:t>
            </a:r>
            <a:r>
              <a:rPr lang="ja-JP" altLang="en-US" dirty="0" smtClean="0"/>
              <a:t>“</a:t>
            </a:r>
            <a:r>
              <a:rPr lang="en-US" altLang="ja-JP" dirty="0" smtClean="0"/>
              <a:t>protect</a:t>
            </a:r>
            <a:r>
              <a:rPr lang="ja-JP" altLang="en-US" dirty="0" smtClean="0"/>
              <a:t>”</a:t>
            </a:r>
            <a:r>
              <a:rPr lang="en-US" altLang="ja-JP" dirty="0" smtClean="0"/>
              <a:t> jobs that are about to be creatively destroyed, but doing so would be an inefficient use of resources and a drag on our economy.</a:t>
            </a:r>
            <a:endParaRPr lang="en-US" altLang="en-US" dirty="0" smtClean="0"/>
          </a:p>
          <a:p>
            <a:endParaRPr lang="en-US" altLang="en-US" dirty="0" smtClean="0"/>
          </a:p>
          <a:p>
            <a:r>
              <a:rPr lang="en-US" altLang="en-US" dirty="0" smtClean="0"/>
              <a:t>For</a:t>
            </a:r>
            <a:r>
              <a:rPr lang="en-US" altLang="en-US" baseline="0" dirty="0" smtClean="0"/>
              <a:t> example:</a:t>
            </a:r>
            <a:endParaRPr lang="en-US" altLang="en-US" dirty="0" smtClean="0"/>
          </a:p>
          <a:p>
            <a:pPr marL="171450" indent="-171450">
              <a:buFont typeface="Arial" panose="020B0604020202020204" pitchFamily="34" charset="0"/>
              <a:buChar char="•"/>
            </a:pPr>
            <a:r>
              <a:rPr lang="en-US" altLang="en-US" dirty="0" smtClean="0"/>
              <a:t>Steel production has become much more efficient, safer,</a:t>
            </a:r>
            <a:r>
              <a:rPr lang="en-US" altLang="en-US" baseline="0" dirty="0" smtClean="0"/>
              <a:t> </a:t>
            </a:r>
            <a:r>
              <a:rPr lang="en-US" altLang="en-US" dirty="0" smtClean="0"/>
              <a:t>and advanced engineering has made it possible for firms to replace workers with automated equipment.</a:t>
            </a:r>
          </a:p>
          <a:p>
            <a:pPr marL="171450" indent="-171450">
              <a:buFont typeface="Arial" panose="020B0604020202020204" pitchFamily="34" charset="0"/>
              <a:buChar char="•"/>
            </a:pPr>
            <a:r>
              <a:rPr lang="en-US" altLang="en-US" sz="1200" dirty="0" smtClean="0">
                <a:latin typeface="Helvetica Neue" charset="0"/>
                <a:cs typeface="Arial" panose="020B0604020202020204" pitchFamily="34" charset="0"/>
              </a:rPr>
              <a:t>In</a:t>
            </a:r>
            <a:r>
              <a:rPr lang="en-US" altLang="en-US" sz="1200" baseline="0" dirty="0" smtClean="0">
                <a:latin typeface="Helvetica Neue" charset="0"/>
                <a:cs typeface="Arial" panose="020B0604020202020204" pitchFamily="34" charset="0"/>
              </a:rPr>
              <a:t> </a:t>
            </a:r>
            <a:r>
              <a:rPr lang="en-US" altLang="en-US" sz="1200" dirty="0" smtClean="0">
                <a:latin typeface="Helvetica Neue" charset="0"/>
                <a:cs typeface="Arial" panose="020B0604020202020204" pitchFamily="34" charset="0"/>
              </a:rPr>
              <a:t>1980: 500,000 laborers</a:t>
            </a:r>
          </a:p>
          <a:p>
            <a:pPr marL="171450" indent="-171450">
              <a:buFont typeface="Arial" panose="020B0604020202020204" pitchFamily="34" charset="0"/>
              <a:buChar char="•"/>
            </a:pPr>
            <a:r>
              <a:rPr lang="en-US" altLang="en-US" sz="1200" dirty="0" smtClean="0">
                <a:latin typeface="Helvetica Neue" charset="0"/>
                <a:cs typeface="Arial" panose="020B0604020202020204" pitchFamily="34" charset="0"/>
              </a:rPr>
              <a:t>In</a:t>
            </a:r>
            <a:r>
              <a:rPr lang="en-US" altLang="en-US" sz="1200" baseline="0" dirty="0" smtClean="0">
                <a:latin typeface="Helvetica Neue" charset="0"/>
                <a:cs typeface="Arial" panose="020B0604020202020204" pitchFamily="34" charset="0"/>
              </a:rPr>
              <a:t> </a:t>
            </a:r>
            <a:r>
              <a:rPr lang="en-US" altLang="en-US" sz="1200" dirty="0" smtClean="0">
                <a:latin typeface="Helvetica Neue" charset="0"/>
                <a:cs typeface="Arial" panose="020B0604020202020204" pitchFamily="34" charset="0"/>
              </a:rPr>
              <a:t>2010: 150,000 laborers</a:t>
            </a:r>
            <a:endParaRPr lang="en-US" altLang="en-US" dirty="0" smtClean="0"/>
          </a:p>
          <a:p>
            <a:pPr marL="171450" indent="-171450">
              <a:buFont typeface="Arial" panose="020B0604020202020204" pitchFamily="34" charset="0"/>
              <a:buChar char="•"/>
            </a:pPr>
            <a:r>
              <a:rPr lang="en-US" altLang="en-US" dirty="0" smtClean="0"/>
              <a:t>These changes mean that the steel that is manufactured today is safer than ever before but also that fewer workers are needed to make it. </a:t>
            </a:r>
          </a:p>
          <a:p>
            <a:pPr marL="171450" indent="-171450">
              <a:buFont typeface="Arial" panose="020B0604020202020204" pitchFamily="34" charset="0"/>
              <a:buChar char="•"/>
            </a:pPr>
            <a:r>
              <a:rPr lang="en-US" altLang="en-US" dirty="0" smtClean="0"/>
              <a:t>That trade-off is reflected in the employment numbers for the industry.</a:t>
            </a:r>
          </a:p>
          <a:p>
            <a:endParaRPr lang="en-US" altLang="en-US" dirty="0" smtClean="0"/>
          </a:p>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171450" indent="-171450">
              <a:buFont typeface="Arial" panose="020B0604020202020204" pitchFamily="34" charset="0"/>
              <a:buChar char="•"/>
            </a:pPr>
            <a:r>
              <a:rPr lang="en-US" altLang="en-US" dirty="0" smtClean="0"/>
              <a:t>Job turnover is normal in a growing economy. </a:t>
            </a:r>
          </a:p>
          <a:p>
            <a:pPr marL="628650" lvl="1" indent="-171450">
              <a:buFont typeface="Arial" panose="020B0604020202020204" pitchFamily="34" charset="0"/>
              <a:buChar char="•"/>
            </a:pPr>
            <a:r>
              <a:rPr lang="en-US" altLang="en-US" dirty="0" smtClean="0"/>
              <a:t>In 2006, real GDP in the U.S. grew by 2.7 percent, and 2 million net jobs were created.  </a:t>
            </a:r>
          </a:p>
          <a:p>
            <a:pPr marL="628650" lvl="1" indent="-171450">
              <a:buFont typeface="Arial" panose="020B0604020202020204" pitchFamily="34" charset="0"/>
              <a:buChar char="•"/>
            </a:pPr>
            <a:r>
              <a:rPr lang="en-US" altLang="en-US" dirty="0" smtClean="0"/>
              <a:t>Yet, in that year of growth, there were approximately 5 million job separations (quits and layoffs) </a:t>
            </a:r>
            <a:r>
              <a:rPr lang="en-US" altLang="en-US" i="1" dirty="0" smtClean="0"/>
              <a:t>every month</a:t>
            </a:r>
            <a:r>
              <a:rPr lang="en-US" altLang="en-US" dirty="0" smtClean="0"/>
              <a:t>.</a:t>
            </a:r>
          </a:p>
          <a:p>
            <a:pPr marL="171450" indent="-171450">
              <a:buFont typeface="Arial" panose="020B0604020202020204" pitchFamily="34" charset="0"/>
              <a:buChar char="•"/>
            </a:pPr>
            <a:r>
              <a:rPr lang="en-US" altLang="en-US" dirty="0" smtClean="0"/>
              <a:t>All of this churning causes temporary job loss.  </a:t>
            </a:r>
          </a:p>
          <a:p>
            <a:pPr marL="171450" indent="-171450">
              <a:buFont typeface="Arial" panose="020B0604020202020204" pitchFamily="34" charset="0"/>
              <a:buChar char="•"/>
            </a:pPr>
            <a:r>
              <a:rPr lang="en-US" altLang="en-US" dirty="0" smtClean="0"/>
              <a:t>In the short run, many workers</a:t>
            </a:r>
            <a:r>
              <a:rPr lang="ja-JP" altLang="en-US" dirty="0" smtClean="0"/>
              <a:t>’</a:t>
            </a:r>
            <a:r>
              <a:rPr lang="en-US" altLang="ja-JP" dirty="0" smtClean="0"/>
              <a:t> jobs are rendered obsolete by the churn of creative destruction.</a:t>
            </a:r>
          </a:p>
          <a:p>
            <a:pPr marL="171450" indent="-171450">
              <a:buFont typeface="Arial" panose="020B0604020202020204" pitchFamily="34" charset="0"/>
              <a:buChar char="•"/>
            </a:pPr>
            <a:r>
              <a:rPr lang="en-US" altLang="ja-JP" dirty="0" smtClean="0"/>
              <a:t>This leads to structural unemployment, and this unemployment exists even though there are jobs available and there are workers to fill those jobs.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baseline="0" dirty="0" smtClean="0"/>
              <a:t>Figure 7.2</a:t>
            </a:r>
            <a:endParaRPr lang="en-US" altLang="en-US" b="0" i="0" dirty="0" smtClean="0"/>
          </a:p>
          <a:p>
            <a:endParaRPr lang="en-US" altLang="en-US" b="1" i="1" dirty="0" smtClean="0"/>
          </a:p>
          <a:p>
            <a:r>
              <a:rPr lang="en-US" altLang="en-US" b="1" i="1" dirty="0" smtClean="0"/>
              <a:t>Lecture</a:t>
            </a:r>
            <a:r>
              <a:rPr lang="en-US" altLang="en-US" b="1" i="1" baseline="0" dirty="0" smtClean="0"/>
              <a:t> notes:</a:t>
            </a:r>
            <a:endParaRPr lang="en-US" altLang="en-US" b="1" i="1" dirty="0" smtClean="0"/>
          </a:p>
          <a:p>
            <a:r>
              <a:rPr lang="en-US" altLang="en-US" b="0" i="0" u="none" dirty="0" smtClean="0"/>
              <a:t>From Text:</a:t>
            </a:r>
          </a:p>
          <a:p>
            <a:pPr marL="171450" indent="-171450">
              <a:buFont typeface="Arial" charset="0"/>
              <a:buChar char="•"/>
            </a:pPr>
            <a:r>
              <a:rPr lang="en-US" altLang="en-US" dirty="0" smtClean="0"/>
              <a:t>In the past 200 years the majority of lost jobs were first from agriculture and then manufacturing, as the service sector became the largest employment sector. </a:t>
            </a:r>
          </a:p>
          <a:p>
            <a:pPr marL="171450" indent="-171450">
              <a:buFont typeface="Arial" charset="0"/>
              <a:buChar char="•"/>
            </a:pPr>
            <a:r>
              <a:rPr lang="en-US" altLang="en-US" dirty="0" smtClean="0"/>
              <a:t>American workers moved from the fields into factories and then into office buildings, and today they are increasingly working online.</a:t>
            </a:r>
          </a:p>
          <a:p>
            <a:pPr marL="171450" indent="-171450">
              <a:buFont typeface="Arial" charset="0"/>
              <a:buChar char="•"/>
            </a:pPr>
            <a:r>
              <a:rPr lang="en-US" altLang="en-US" dirty="0" smtClean="0"/>
              <a:t>Since 1979, manufacturing employment in the United States. has fallen from almost 20 million to just 11.5 million.  </a:t>
            </a:r>
          </a:p>
          <a:p>
            <a:pPr marL="628650" lvl="1" indent="-171450">
              <a:buFont typeface="Arial" charset="0"/>
              <a:buChar char="•"/>
            </a:pPr>
            <a:r>
              <a:rPr lang="en-US" altLang="en-US" dirty="0" smtClean="0"/>
              <a:t>Over the same period, employment in service-providing industries has risen from 65 million to about 112 million. </a:t>
            </a:r>
          </a:p>
          <a:p>
            <a:pPr marL="628650" lvl="1" indent="-171450">
              <a:buFont typeface="Arial" charset="0"/>
              <a:buChar char="•"/>
            </a:pPr>
            <a:r>
              <a:rPr lang="en-US" altLang="en-US" b="0" dirty="0" smtClean="0"/>
              <a:t>Today, five out of every six U.S. workers are employed in a service-providing occupation.  </a:t>
            </a:r>
          </a:p>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54810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56793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00227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9672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3377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300585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68172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73324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iig.wwnorton.com/prinecoma2/full/page/248_economic_crisis_in_mad_money" TargetMode="External"/><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s://iig.wwnorton.com/prinecoma2/full/page/260_structural_unemployment_in_bronze_age_orientation" TargetMode="External"/><Relationship Id="rId4" Type="http://schemas.openxmlformats.org/officeDocument/2006/relationships/image" Target="../media/image11.emf"/><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hyperlink" Target="https://iig.wwnorton.com/prinecoma2/full/page/283_tps_classifying_people" TargetMode="External"/><Relationship Id="rId4" Type="http://schemas.openxmlformats.org/officeDocument/2006/relationships/image" Target="../media/image15.emf"/><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hyperlink" Target="https://iig.wwnorton.com/prinecoma2/full/page/274_rwe_geography_and_jobs" TargetMode="External"/><Relationship Id="rId4" Type="http://schemas.openxmlformats.org/officeDocument/2006/relationships/image" Target="../media/image15.emf"/><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bin"/><Relationship Id="rId5" Type="http://schemas.openxmlformats.org/officeDocument/2006/relationships/image" Target="../media/image1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729038" y="1350963"/>
            <a:ext cx="5106987" cy="4179887"/>
          </a:xfrm>
        </p:spPr>
        <p:txBody>
          <a:bodyPr>
            <a:normAutofit/>
          </a:bodyPr>
          <a:lstStyle/>
          <a:p>
            <a:pPr>
              <a:defRPr/>
            </a:pPr>
            <a:r>
              <a:rPr lang="en-US" cap="none" dirty="0" smtClean="0">
                <a:latin typeface="Arial" charset="0"/>
                <a:ea typeface="MS PGothic" charset="0"/>
              </a:rPr>
              <a:t>Unemployment</a:t>
            </a:r>
            <a:endParaRPr lang="en-US" cap="none" dirty="0">
              <a:latin typeface="Arial" charset="0"/>
              <a:ea typeface="MS PGothic" charset="0"/>
            </a:endParaRPr>
          </a:p>
        </p:txBody>
      </p:sp>
      <p:sp>
        <p:nvSpPr>
          <p:cNvPr id="11266"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rPr>
              <a:t>7</a:t>
            </a:r>
            <a:endParaRPr lang="en-US" altLang="x-none" dirty="0">
              <a:solidFill>
                <a:srgbClr val="1492C7"/>
              </a:solidFill>
              <a:latin typeface="Helvetica Neue Medium" charset="0"/>
              <a:ea typeface="MS PGothic"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tLang="en-US" dirty="0" smtClean="0">
                <a:latin typeface="Helvetica Neue" charset="0"/>
              </a:rPr>
              <a:t>Structural </a:t>
            </a:r>
            <a:r>
              <a:rPr lang="en-US" altLang="en-US" dirty="0" smtClean="0">
                <a:latin typeface="Helvetica Neue" charset="0"/>
              </a:rPr>
              <a:t>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3 </a:t>
            </a:r>
            <a:endParaRPr lang="en-US" altLang="en-US" dirty="0" smtClean="0">
              <a:latin typeface="Helvetica Neue" charset="0"/>
            </a:endParaRPr>
          </a:p>
        </p:txBody>
      </p:sp>
      <p:sp>
        <p:nvSpPr>
          <p:cNvPr id="1331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Undesirable to save obsolete or inefficient jobs</a:t>
            </a:r>
          </a:p>
          <a:p>
            <a:pPr eaLnBrk="1" hangingPunct="1"/>
            <a:r>
              <a:rPr lang="en-US" altLang="en-US" sz="2800" dirty="0" smtClean="0">
                <a:latin typeface="Helvetica Neue" charset="0"/>
              </a:rPr>
              <a:t>What can structurally unemployed people do?</a:t>
            </a:r>
          </a:p>
          <a:p>
            <a:pPr lvl="1" eaLnBrk="1" hangingPunct="1"/>
            <a:r>
              <a:rPr lang="en-US" altLang="en-US" sz="2400" dirty="0" smtClean="0">
                <a:latin typeface="Helvetica Neue" charset="0"/>
              </a:rPr>
              <a:t>Workers must retrain, reeducate, relocate, or change expectations about work and pay</a:t>
            </a:r>
          </a:p>
          <a:p>
            <a:pPr lvl="0" eaLnBrk="1" hangingPunct="1"/>
            <a:endParaRPr lang="en-US" altLang="en-US" sz="2800" dirty="0" smtClean="0">
              <a:solidFill>
                <a:prstClr val="black"/>
              </a:solidFill>
              <a:latin typeface="Helvetica Neue" charset="0"/>
            </a:endParaRPr>
          </a:p>
          <a:p>
            <a:pPr lvl="0" eaLnBrk="1" hangingPunct="1"/>
            <a:endParaRPr lang="en-US" altLang="en-US" sz="2800" dirty="0">
              <a:solidFill>
                <a:prstClr val="black"/>
              </a:solidFill>
              <a:latin typeface="Helvetica Neue" charset="0"/>
            </a:endParaRPr>
          </a:p>
          <a:p>
            <a:pPr lvl="0" eaLnBrk="1" hangingPunct="1"/>
            <a:endParaRPr lang="en-US" altLang="en-US" sz="2800" dirty="0" smtClean="0">
              <a:solidFill>
                <a:prstClr val="black"/>
              </a:solidFill>
              <a:latin typeface="Helvetica Neue" charset="0"/>
            </a:endParaRPr>
          </a:p>
          <a:p>
            <a:pPr lvl="0" eaLnBrk="1" hangingPunct="1"/>
            <a:endParaRPr lang="en-US" altLang="en-US" sz="2800" dirty="0">
              <a:solidFill>
                <a:prstClr val="black"/>
              </a:solidFill>
              <a:latin typeface="Helvetica Neue" charset="0"/>
            </a:endParaRPr>
          </a:p>
          <a:p>
            <a:pPr lvl="0" eaLnBrk="1" hangingPunct="1"/>
            <a:r>
              <a:rPr lang="en-US" altLang="en-US" sz="2800" dirty="0" smtClean="0">
                <a:solidFill>
                  <a:prstClr val="black"/>
                </a:solidFill>
                <a:latin typeface="Helvetica Neue" charset="0"/>
              </a:rPr>
              <a:t>Government </a:t>
            </a:r>
            <a:r>
              <a:rPr lang="en-US" altLang="en-US" sz="2800" dirty="0">
                <a:solidFill>
                  <a:prstClr val="black"/>
                </a:solidFill>
                <a:latin typeface="Helvetica Neue" charset="0"/>
              </a:rPr>
              <a:t>can help with training programs or relocation subsidies</a:t>
            </a:r>
          </a:p>
          <a:p>
            <a:pPr lvl="1" eaLnBrk="1" hangingPunct="1"/>
            <a:endParaRPr lang="en-US" altLang="en-US" sz="2400" dirty="0">
              <a:latin typeface="Helvetica Neue" charset="0"/>
            </a:endParaRPr>
          </a:p>
        </p:txBody>
      </p:sp>
      <p:pic>
        <p:nvPicPr>
          <p:cNvPr id="13316" name="Picture 3" descr="I:\DirkTextbookN\Jpegs(All)\Macro Ch19-33\ch07\04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254" y="3556599"/>
            <a:ext cx="2095069" cy="208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Luddites</a:t>
            </a:r>
          </a:p>
        </p:txBody>
      </p:sp>
      <p:sp>
        <p:nvSpPr>
          <p:cNvPr id="15363" name="Content Placeholder 2"/>
          <p:cNvSpPr>
            <a:spLocks noGrp="1"/>
          </p:cNvSpPr>
          <p:nvPr>
            <p:ph idx="4294967295"/>
          </p:nvPr>
        </p:nvSpPr>
        <p:spPr>
          <a:xfrm>
            <a:off x="342900" y="1395413"/>
            <a:ext cx="8229600" cy="4895850"/>
          </a:xfrm>
        </p:spPr>
        <p:txBody>
          <a:bodyPr/>
          <a:lstStyle/>
          <a:p>
            <a:r>
              <a:rPr lang="en-US" altLang="en-US" sz="2800" dirty="0" smtClean="0">
                <a:latin typeface="Helvetica Neue" charset="0"/>
              </a:rPr>
              <a:t>Luddites</a:t>
            </a:r>
          </a:p>
          <a:p>
            <a:pPr lvl="1"/>
            <a:r>
              <a:rPr lang="en-US" altLang="en-US" sz="2400" dirty="0" smtClean="0">
                <a:latin typeface="Helvetica Neue" charset="0"/>
              </a:rPr>
              <a:t>Nineteenth-century English textile workers</a:t>
            </a:r>
          </a:p>
          <a:p>
            <a:pPr lvl="1"/>
            <a:r>
              <a:rPr lang="en-US" altLang="en-US" sz="2400" dirty="0" smtClean="0">
                <a:latin typeface="Helvetica Neue" charset="0"/>
              </a:rPr>
              <a:t>Destroyed automated looms that could be operated cheaply to produce clothing</a:t>
            </a:r>
          </a:p>
          <a:p>
            <a:r>
              <a:rPr lang="en-US" altLang="en-US" sz="2800" dirty="0" smtClean="0">
                <a:latin typeface="Helvetica Neue" charset="0"/>
              </a:rPr>
              <a:t>Goal</a:t>
            </a:r>
          </a:p>
          <a:p>
            <a:pPr lvl="1"/>
            <a:r>
              <a:rPr lang="en-US" altLang="en-US" sz="2400" dirty="0" smtClean="0">
                <a:latin typeface="Helvetica Neue" charset="0"/>
              </a:rPr>
              <a:t>Trying to protect themselves from structural unemployment</a:t>
            </a:r>
          </a:p>
          <a:p>
            <a:r>
              <a:rPr lang="en-US" altLang="en-US" sz="2800" dirty="0" smtClean="0">
                <a:latin typeface="Helvetica Neue" charset="0"/>
              </a:rPr>
              <a:t>Question to think about</a:t>
            </a:r>
          </a:p>
          <a:p>
            <a:pPr lvl="1"/>
            <a:r>
              <a:rPr lang="en-US" altLang="en-US" sz="2400" dirty="0" smtClean="0">
                <a:latin typeface="Helvetica Neue" charset="0"/>
              </a:rPr>
              <a:t>The industrial revolution may have left many people structurally unemployed. What are the trade-offs of technological progress and structural unemployment?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a:t>
            </a:r>
            <a:r>
              <a:rPr lang="en-US" altLang="en-US" dirty="0" smtClean="0">
                <a:latin typeface="Helvetica Neue" charset="0"/>
              </a:rPr>
              <a:t>Know</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endParaRPr lang="en-US" altLang="en-US" dirty="0" smtClean="0">
              <a:latin typeface="Helvetica Neue" charset="0"/>
            </a:endParaRPr>
          </a:p>
        </p:txBody>
      </p:sp>
      <p:sp>
        <p:nvSpPr>
          <p:cNvPr id="53251" name="Content Placeholder 2"/>
          <p:cNvSpPr>
            <a:spLocks noGrp="1"/>
          </p:cNvSpPr>
          <p:nvPr>
            <p:ph idx="1"/>
          </p:nvPr>
        </p:nvSpPr>
        <p:spPr>
          <a:xfrm>
            <a:off x="457200" y="1649413"/>
            <a:ext cx="8229600" cy="4895850"/>
          </a:xfrm>
        </p:spPr>
        <p:txBody>
          <a:bodyPr/>
          <a:lstStyle/>
          <a:p>
            <a:r>
              <a:rPr lang="en-US" altLang="en-US" sz="3200" dirty="0" smtClean="0">
                <a:latin typeface="Helvetica Neue" charset="0"/>
              </a:rPr>
              <a:t>Which of the following is an example of structural unemployment?</a:t>
            </a:r>
          </a:p>
          <a:p>
            <a:pPr marL="971550" lvl="1" indent="-514350">
              <a:buFont typeface="Calibri" panose="020F0502020204030204" pitchFamily="34" charset="0"/>
              <a:buAutoNum type="alphaUcPeriod"/>
            </a:pPr>
            <a:r>
              <a:rPr lang="en-US" altLang="en-US" sz="2800" dirty="0" smtClean="0">
                <a:latin typeface="Helvetica Neue" charset="0"/>
              </a:rPr>
              <a:t>Alfred the VCR repairman is unemployed because there are very few people who still own VCRs.</a:t>
            </a:r>
          </a:p>
          <a:p>
            <a:pPr marL="971550" lvl="1" indent="-514350">
              <a:buFont typeface="Calibri" panose="020F0502020204030204" pitchFamily="34" charset="0"/>
              <a:buAutoNum type="alphaUcPeriod"/>
            </a:pPr>
            <a:r>
              <a:rPr lang="en-US" altLang="en-US" sz="2800" dirty="0" smtClean="0">
                <a:latin typeface="Helvetica Neue" charset="0"/>
              </a:rPr>
              <a:t>Macy the construction worker is unemployed because no one is building houses right now.</a:t>
            </a:r>
          </a:p>
          <a:p>
            <a:pPr marL="971550" lvl="1" indent="-514350">
              <a:buFont typeface="Calibri" panose="020F0502020204030204" pitchFamily="34" charset="0"/>
              <a:buAutoNum type="alphaUcPeriod"/>
            </a:pPr>
            <a:r>
              <a:rPr lang="en-US" altLang="en-US" sz="2800" dirty="0" smtClean="0">
                <a:latin typeface="Helvetica Neue" charset="0"/>
              </a:rPr>
              <a:t>Lucinda the restaurant chef is unemployed because he and his wife recently moved to a new city.</a:t>
            </a:r>
          </a:p>
        </p:txBody>
      </p:sp>
      <p:sp>
        <p:nvSpPr>
          <p:cNvPr id="4" name="Rectangle 3" descr="Correct answer: A, Alfred the VCR repairment is unemployed because there are very few people who still own VCRs."/>
          <p:cNvSpPr/>
          <p:nvPr/>
        </p:nvSpPr>
        <p:spPr>
          <a:xfrm>
            <a:off x="921733" y="2697797"/>
            <a:ext cx="7529935" cy="136475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59835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dirty="0" smtClean="0">
                <a:latin typeface="Helvetica Neue" charset="0"/>
              </a:rPr>
              <a:t>Frictional </a:t>
            </a:r>
            <a:r>
              <a:rPr lang="en-US" altLang="en-US" dirty="0" smtClean="0">
                <a:latin typeface="Helvetica Neue" charset="0"/>
              </a:rPr>
              <a:t>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endParaRPr lang="en-US" altLang="en-US" dirty="0" smtClean="0">
              <a:latin typeface="Helvetica Neue" charset="0"/>
            </a:endParaRPr>
          </a:p>
        </p:txBody>
      </p:sp>
      <p:sp>
        <p:nvSpPr>
          <p:cNvPr id="16387" name="Content Placeholder 2"/>
          <p:cNvSpPr>
            <a:spLocks noGrp="1"/>
          </p:cNvSpPr>
          <p:nvPr>
            <p:ph sz="half" idx="1"/>
          </p:nvPr>
        </p:nvSpPr>
        <p:spPr>
          <a:xfrm>
            <a:off x="0" y="1670552"/>
            <a:ext cx="4495800" cy="5002721"/>
          </a:xfrm>
        </p:spPr>
        <p:txBody>
          <a:bodyPr/>
          <a:lstStyle/>
          <a:p>
            <a:pPr eaLnBrk="1" hangingPunct="1"/>
            <a:r>
              <a:rPr lang="en-US" altLang="en-US" sz="3000" dirty="0" smtClean="0">
                <a:latin typeface="Helvetica Neue" charset="0"/>
              </a:rPr>
              <a:t>Frictional unemployment</a:t>
            </a:r>
          </a:p>
          <a:p>
            <a:pPr lvl="1" eaLnBrk="1" hangingPunct="1"/>
            <a:r>
              <a:rPr lang="en-US" altLang="en-US" sz="2600" dirty="0">
                <a:latin typeface="Helvetica Neue" charset="0"/>
              </a:rPr>
              <a:t>C</a:t>
            </a:r>
            <a:r>
              <a:rPr lang="en-US" altLang="en-US" sz="2600" dirty="0" smtClean="0">
                <a:latin typeface="Helvetica Neue" charset="0"/>
              </a:rPr>
              <a:t>aused by time delays in matching available jobs and workers</a:t>
            </a:r>
          </a:p>
          <a:p>
            <a:pPr lvl="1" eaLnBrk="1" hangingPunct="1"/>
            <a:r>
              <a:rPr lang="en-US" altLang="en-US" sz="2600" dirty="0" smtClean="0">
                <a:latin typeface="Helvetica Neue" charset="0"/>
              </a:rPr>
              <a:t>People do </a:t>
            </a:r>
            <a:r>
              <a:rPr lang="en-US" altLang="ja-JP" sz="2600" dirty="0" smtClean="0">
                <a:latin typeface="Helvetica Neue" charset="0"/>
              </a:rPr>
              <a:t>not always want to accept the first job offer</a:t>
            </a:r>
          </a:p>
          <a:p>
            <a:pPr lvl="1" eaLnBrk="1" hangingPunct="1"/>
            <a:r>
              <a:rPr lang="en-US" altLang="en-US" sz="2600" dirty="0" smtClean="0">
                <a:latin typeface="Helvetica Neue" charset="0"/>
              </a:rPr>
              <a:t>Firms do</a:t>
            </a:r>
            <a:r>
              <a:rPr lang="ja-JP" altLang="en-US" sz="2600" dirty="0">
                <a:latin typeface="Helvetica Neue" charset="0"/>
              </a:rPr>
              <a:t> </a:t>
            </a:r>
            <a:r>
              <a:rPr lang="en-US" altLang="ja-JP" sz="2600" dirty="0" smtClean="0">
                <a:latin typeface="Helvetica Neue" charset="0"/>
              </a:rPr>
              <a:t>not always hire the first applicant</a:t>
            </a:r>
          </a:p>
        </p:txBody>
      </p:sp>
      <p:sp>
        <p:nvSpPr>
          <p:cNvPr id="2" name="Content Placeholder 1"/>
          <p:cNvSpPr>
            <a:spLocks noGrp="1"/>
          </p:cNvSpPr>
          <p:nvPr>
            <p:ph sz="half" idx="2"/>
          </p:nvPr>
        </p:nvSpPr>
        <p:spPr>
          <a:xfrm>
            <a:off x="4648200" y="1670552"/>
            <a:ext cx="4495800" cy="5002721"/>
          </a:xfrm>
        </p:spPr>
        <p:txBody>
          <a:bodyPr/>
          <a:lstStyle/>
          <a:p>
            <a:pPr eaLnBrk="1" hangingPunct="1"/>
            <a:r>
              <a:rPr lang="en-US" altLang="en-US" sz="3000" dirty="0" smtClean="0">
                <a:latin typeface="Helvetica Neue" charset="0"/>
              </a:rPr>
              <a:t>Examples:</a:t>
            </a:r>
            <a:endParaRPr lang="en-US" altLang="en-US" sz="3000" dirty="0">
              <a:latin typeface="Helvetica Neue" charset="0"/>
            </a:endParaRPr>
          </a:p>
          <a:p>
            <a:pPr lvl="1" eaLnBrk="1" hangingPunct="1"/>
            <a:r>
              <a:rPr lang="en-US" altLang="en-US" sz="2400" dirty="0" smtClean="0">
                <a:latin typeface="Helvetica Neue" charset="0"/>
              </a:rPr>
              <a:t>Recent </a:t>
            </a:r>
            <a:r>
              <a:rPr lang="en-US" altLang="en-US" sz="2400" dirty="0">
                <a:latin typeface="Helvetica Neue" charset="0"/>
              </a:rPr>
              <a:t>college grads</a:t>
            </a: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r>
              <a:rPr lang="en-US" altLang="en-US" sz="2400" dirty="0" smtClean="0">
                <a:latin typeface="Helvetica Neue" charset="0"/>
              </a:rPr>
              <a:t>Spouse </a:t>
            </a:r>
            <a:r>
              <a:rPr lang="en-US" altLang="en-US" sz="2400" dirty="0">
                <a:latin typeface="Helvetica Neue" charset="0"/>
              </a:rPr>
              <a:t>of a person </a:t>
            </a:r>
            <a:r>
              <a:rPr lang="en-US" altLang="en-US" sz="2400" dirty="0" smtClean="0">
                <a:latin typeface="Helvetica Neue" charset="0"/>
              </a:rPr>
              <a:t>who moves </a:t>
            </a:r>
            <a:r>
              <a:rPr lang="en-US" altLang="en-US" sz="2400" dirty="0">
                <a:latin typeface="Helvetica Neue" charset="0"/>
              </a:rPr>
              <a:t>for a new </a:t>
            </a:r>
            <a:r>
              <a:rPr lang="en-US" altLang="en-US" sz="2400" dirty="0" smtClean="0">
                <a:latin typeface="Helvetica Neue" charset="0"/>
              </a:rPr>
              <a:t>job</a:t>
            </a:r>
            <a:endParaRPr lang="en-US" altLang="en-US" sz="2400" dirty="0">
              <a:latin typeface="Helvetica Neue" charset="0"/>
            </a:endParaRPr>
          </a:p>
        </p:txBody>
      </p:sp>
      <p:pic>
        <p:nvPicPr>
          <p:cNvPr id="16388" name="Picture 5" descr="I:\DirkTextbookN\Jpegs(All)\Macro Ch19-33\ch07\11_PRINECOMA_CH07.jpg"/>
          <p:cNvPicPr>
            <a:picLocks noChangeAspect="1" noChangeArrowheads="1"/>
          </p:cNvPicPr>
          <p:nvPr/>
        </p:nvPicPr>
        <p:blipFill>
          <a:blip r:embed="rId3">
            <a:extLst>
              <a:ext uri="{28A0092B-C50C-407E-A947-70E740481C1C}">
                <a14:useLocalDpi xmlns:a14="http://schemas.microsoft.com/office/drawing/2010/main" val="0"/>
              </a:ext>
            </a:extLst>
          </a:blip>
          <a:srcRect l="30664" t="21428" r="8133"/>
          <a:stretch>
            <a:fillRect/>
          </a:stretch>
        </p:blipFill>
        <p:spPr bwMode="auto">
          <a:xfrm>
            <a:off x="5769768" y="2662895"/>
            <a:ext cx="1795463"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tLang="en-US" dirty="0" smtClean="0">
                <a:latin typeface="Helvetica Neue" charset="0"/>
              </a:rPr>
              <a:t>Frictional </a:t>
            </a:r>
            <a:r>
              <a:rPr lang="en-US" altLang="en-US" dirty="0" smtClean="0">
                <a:latin typeface="Helvetica Neue" charset="0"/>
              </a:rPr>
              <a:t>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endParaRPr lang="en-US" altLang="en-US" dirty="0" smtClean="0">
              <a:latin typeface="Helvetica Neue" charset="0"/>
            </a:endParaRPr>
          </a:p>
        </p:txBody>
      </p:sp>
      <p:sp>
        <p:nvSpPr>
          <p:cNvPr id="17411" name="Content Placeholder 2"/>
          <p:cNvSpPr>
            <a:spLocks noGrp="1"/>
          </p:cNvSpPr>
          <p:nvPr>
            <p:ph idx="1"/>
          </p:nvPr>
        </p:nvSpPr>
        <p:spPr>
          <a:xfrm>
            <a:off x="457200" y="1712913"/>
            <a:ext cx="8229600" cy="4895850"/>
          </a:xfrm>
        </p:spPr>
        <p:txBody>
          <a:bodyPr/>
          <a:lstStyle/>
          <a:p>
            <a:pPr eaLnBrk="1" hangingPunct="1"/>
            <a:r>
              <a:rPr lang="en-US" altLang="en-US" sz="2600" dirty="0" smtClean="0">
                <a:latin typeface="Helvetica Neue" charset="0"/>
              </a:rPr>
              <a:t>Length of frictional unemployment:</a:t>
            </a:r>
          </a:p>
          <a:p>
            <a:pPr lvl="1" eaLnBrk="1" hangingPunct="1"/>
            <a:r>
              <a:rPr lang="en-US" altLang="en-US" sz="2200" dirty="0" smtClean="0">
                <a:latin typeface="Helvetica Neue" charset="0"/>
              </a:rPr>
              <a:t>Internet has decreased time and costs of job searching</a:t>
            </a:r>
          </a:p>
          <a:p>
            <a:pPr lvl="1" eaLnBrk="1" hangingPunct="1"/>
            <a:r>
              <a:rPr lang="en-US" altLang="en-US" sz="2200" dirty="0" smtClean="0">
                <a:latin typeface="Helvetica Neue" charset="0"/>
              </a:rPr>
              <a:t>Also affected by government regulations that make it difficult to hire or fire</a:t>
            </a:r>
          </a:p>
          <a:p>
            <a:pPr eaLnBrk="1" hangingPunct="1"/>
            <a:r>
              <a:rPr lang="en-US" altLang="en-US" sz="2600" dirty="0" smtClean="0">
                <a:latin typeface="Helvetica Neue" charset="0"/>
              </a:rPr>
              <a:t>Consequences of unemployment insurance:</a:t>
            </a:r>
          </a:p>
          <a:p>
            <a:pPr lvl="1" eaLnBrk="1" hangingPunct="1">
              <a:buFontTx/>
              <a:buChar char="+"/>
            </a:pPr>
            <a:r>
              <a:rPr lang="en-US" altLang="en-US" sz="2200" dirty="0" smtClean="0">
                <a:solidFill>
                  <a:srgbClr val="669900"/>
                </a:solidFill>
                <a:latin typeface="Helvetica Neue" charset="0"/>
              </a:rPr>
              <a:t>Provides income to workers who are laid off</a:t>
            </a:r>
          </a:p>
          <a:p>
            <a:pPr lvl="1" eaLnBrk="1" hangingPunct="1">
              <a:buFontTx/>
              <a:buChar char="+"/>
            </a:pPr>
            <a:r>
              <a:rPr lang="en-US" altLang="en-US" sz="2200" dirty="0" smtClean="0">
                <a:solidFill>
                  <a:srgbClr val="669900"/>
                </a:solidFill>
                <a:latin typeface="Helvetica Neue" charset="0"/>
              </a:rPr>
              <a:t>Provides people time to find a new job</a:t>
            </a:r>
          </a:p>
          <a:p>
            <a:pPr lvl="1" eaLnBrk="1" hangingPunct="1">
              <a:buFontTx/>
              <a:buChar char="+"/>
            </a:pPr>
            <a:r>
              <a:rPr lang="en-US" altLang="en-US" sz="2200" dirty="0" smtClean="0">
                <a:solidFill>
                  <a:srgbClr val="669900"/>
                </a:solidFill>
                <a:latin typeface="Helvetica Neue" charset="0"/>
              </a:rPr>
              <a:t>Prevents economic problems from spilling over to other industries</a:t>
            </a:r>
          </a:p>
          <a:p>
            <a:pPr lvl="1" eaLnBrk="1" hangingPunct="1">
              <a:buFont typeface="Arial" panose="020B0604020202020204" pitchFamily="34" charset="0"/>
              <a:buChar char="־"/>
            </a:pPr>
            <a:r>
              <a:rPr lang="en-US" altLang="en-US" sz="2200" dirty="0" smtClean="0">
                <a:solidFill>
                  <a:srgbClr val="FF8000"/>
                </a:solidFill>
                <a:latin typeface="Helvetica Neue" charset="0"/>
              </a:rPr>
              <a:t>Reduces incentives to find another job quickly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tLang="en-US" smtClean="0">
                <a:latin typeface="Helvetica Neue" charset="0"/>
              </a:rPr>
              <a:t>Hiring and Firing Regulations Increase Unemployment</a:t>
            </a:r>
          </a:p>
        </p:txBody>
      </p:sp>
      <p:pic>
        <p:nvPicPr>
          <p:cNvPr id="4" name="Picture 3" descr="PRINECOMA2_FIG07.03.jpg"/>
          <p:cNvPicPr>
            <a:picLocks noChangeAspect="1"/>
          </p:cNvPicPr>
          <p:nvPr/>
        </p:nvPicPr>
        <p:blipFill>
          <a:blip r:embed="rId3"/>
          <a:srcRect b="4185"/>
          <a:stretch>
            <a:fillRect/>
          </a:stretch>
        </p:blipFill>
        <p:spPr>
          <a:xfrm>
            <a:off x="304800" y="1868743"/>
            <a:ext cx="8534400" cy="415869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a:t>
            </a:r>
            <a:r>
              <a:rPr lang="en-US" altLang="en-US" dirty="0" smtClean="0">
                <a:latin typeface="Helvetica Neue" charset="0"/>
              </a:rPr>
              <a:t>Know</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endParaRPr lang="en-US" altLang="en-US" dirty="0" smtClean="0">
              <a:latin typeface="Helvetica Neue" charset="0"/>
            </a:endParaRPr>
          </a:p>
        </p:txBody>
      </p:sp>
      <p:sp>
        <p:nvSpPr>
          <p:cNvPr id="53251" name="Content Placeholder 2"/>
          <p:cNvSpPr>
            <a:spLocks noGrp="1"/>
          </p:cNvSpPr>
          <p:nvPr>
            <p:ph idx="1"/>
          </p:nvPr>
        </p:nvSpPr>
        <p:spPr>
          <a:xfrm>
            <a:off x="425450" y="1649413"/>
            <a:ext cx="8229600" cy="4895850"/>
          </a:xfrm>
        </p:spPr>
        <p:txBody>
          <a:bodyPr/>
          <a:lstStyle/>
          <a:p>
            <a:r>
              <a:rPr lang="en-US" altLang="en-US" sz="3200" dirty="0" smtClean="0">
                <a:latin typeface="Helvetica Neue" charset="0"/>
              </a:rPr>
              <a:t>Which of the following is an example of frictional unemployment?</a:t>
            </a:r>
          </a:p>
          <a:p>
            <a:pPr marL="971550" lvl="1" indent="-514350">
              <a:buFont typeface="Calibri" panose="020F0502020204030204" pitchFamily="34" charset="0"/>
              <a:buAutoNum type="alphaUcPeriod"/>
            </a:pPr>
            <a:r>
              <a:rPr lang="en-US" altLang="en-US" sz="2800" dirty="0" smtClean="0">
                <a:latin typeface="Helvetica Neue" charset="0"/>
              </a:rPr>
              <a:t>Alfred the VCR repairman is unemployed because there are very few people who still own VCRs.</a:t>
            </a:r>
          </a:p>
          <a:p>
            <a:pPr marL="971550" lvl="1" indent="-514350">
              <a:buFont typeface="Calibri" panose="020F0502020204030204" pitchFamily="34" charset="0"/>
              <a:buAutoNum type="alphaUcPeriod"/>
            </a:pPr>
            <a:r>
              <a:rPr lang="en-US" altLang="en-US" sz="2800" dirty="0" smtClean="0">
                <a:latin typeface="Helvetica Neue" charset="0"/>
              </a:rPr>
              <a:t>Bernie the construction worker is unemployed because no one is building houses right now.</a:t>
            </a:r>
          </a:p>
          <a:p>
            <a:pPr marL="971550" lvl="1" indent="-514350">
              <a:buFont typeface="Calibri" panose="020F0502020204030204" pitchFamily="34" charset="0"/>
              <a:buAutoNum type="alphaUcPeriod"/>
            </a:pPr>
            <a:r>
              <a:rPr lang="en-US" altLang="en-US" sz="2800" dirty="0" smtClean="0">
                <a:latin typeface="Helvetica Neue" charset="0"/>
              </a:rPr>
              <a:t>Carl the restaurant chef is unemployed because he and his wife recently moved to a new city.</a:t>
            </a:r>
          </a:p>
        </p:txBody>
      </p:sp>
      <p:sp>
        <p:nvSpPr>
          <p:cNvPr id="4" name="Rectangle 3" descr="Correct answer: C, Carl the restaurant chef is unemployed because he and his wife recently moved to a new city."/>
          <p:cNvSpPr/>
          <p:nvPr/>
        </p:nvSpPr>
        <p:spPr>
          <a:xfrm>
            <a:off x="807032" y="5493249"/>
            <a:ext cx="7879768" cy="136475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6829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dirty="0" smtClean="0">
                <a:latin typeface="Helvetica Neue" charset="0"/>
              </a:rPr>
              <a:t>Cyclical Unemployment</a:t>
            </a:r>
          </a:p>
        </p:txBody>
      </p:sp>
      <p:sp>
        <p:nvSpPr>
          <p:cNvPr id="19459" name="Content Placeholder 2"/>
          <p:cNvSpPr>
            <a:spLocks noGrp="1"/>
          </p:cNvSpPr>
          <p:nvPr>
            <p:ph sz="half" idx="1"/>
          </p:nvPr>
        </p:nvSpPr>
        <p:spPr/>
        <p:txBody>
          <a:bodyPr/>
          <a:lstStyle/>
          <a:p>
            <a:pPr eaLnBrk="1" hangingPunct="1"/>
            <a:r>
              <a:rPr lang="en-US" altLang="en-US" sz="2800" dirty="0" smtClean="0">
                <a:latin typeface="Helvetica Neue" charset="0"/>
              </a:rPr>
              <a:t>Cyclical unemployment</a:t>
            </a:r>
          </a:p>
          <a:p>
            <a:pPr lvl="1" eaLnBrk="1" hangingPunct="1"/>
            <a:r>
              <a:rPr lang="en-US" altLang="en-US" sz="2200" dirty="0" smtClean="0">
                <a:latin typeface="Helvetica Neue" charset="0"/>
              </a:rPr>
              <a:t>Caused by economic downturns</a:t>
            </a:r>
          </a:p>
          <a:p>
            <a:r>
              <a:rPr lang="en-US" sz="2800" dirty="0">
                <a:latin typeface="Helvetica Neue"/>
              </a:rPr>
              <a:t>Example:</a:t>
            </a:r>
          </a:p>
          <a:p>
            <a:pPr lvl="1"/>
            <a:r>
              <a:rPr lang="en-US" sz="2200" dirty="0">
                <a:latin typeface="Helvetica Neue"/>
              </a:rPr>
              <a:t>Unemployment caused by the Great Recession</a:t>
            </a:r>
          </a:p>
          <a:p>
            <a:pPr lvl="1"/>
            <a:r>
              <a:rPr lang="en-US" altLang="en-US" sz="2200" dirty="0">
                <a:latin typeface="Helvetica Neue"/>
              </a:rPr>
              <a:t>In 2008:</a:t>
            </a:r>
          </a:p>
          <a:p>
            <a:pPr lvl="2"/>
            <a:r>
              <a:rPr lang="en-US" altLang="en-US" sz="2200" dirty="0"/>
              <a:t>18 months</a:t>
            </a:r>
          </a:p>
          <a:p>
            <a:pPr lvl="2"/>
            <a:r>
              <a:rPr lang="en-US" altLang="en-US" sz="2200" dirty="0"/>
              <a:t>10% unemployed</a:t>
            </a:r>
          </a:p>
          <a:p>
            <a:pPr lvl="1"/>
            <a:endParaRPr lang="en-US" dirty="0">
              <a:latin typeface="Helvetica Neue"/>
            </a:endParaRPr>
          </a:p>
          <a:p>
            <a:pPr eaLnBrk="1" hangingPunct="1"/>
            <a:endParaRPr lang="en-US" altLang="en-US" sz="2200" dirty="0" smtClean="0">
              <a:latin typeface="Helvetica Neue" charset="0"/>
            </a:endParaRPr>
          </a:p>
        </p:txBody>
      </p:sp>
      <p:pic>
        <p:nvPicPr>
          <p:cNvPr id="19460" name="Picture 5" descr="I:\DirkTextbookN\Jpegs(All)\Macro Ch19-33\ch07\06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451" y="2871501"/>
            <a:ext cx="3605349" cy="26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sz="4000" dirty="0" smtClean="0">
                <a:latin typeface="Helvetica Neue" charset="0"/>
              </a:rPr>
              <a:t>Natural Rate of Unemployment and Full Employment Output</a:t>
            </a:r>
          </a:p>
        </p:txBody>
      </p:sp>
      <p:sp>
        <p:nvSpPr>
          <p:cNvPr id="19459" name="Content Placeholder 2"/>
          <p:cNvSpPr>
            <a:spLocks noGrp="1"/>
          </p:cNvSpPr>
          <p:nvPr>
            <p:ph idx="1"/>
          </p:nvPr>
        </p:nvSpPr>
        <p:spPr/>
        <p:txBody>
          <a:bodyPr/>
          <a:lstStyle/>
          <a:p>
            <a:pPr eaLnBrk="1" hangingPunct="1"/>
            <a:r>
              <a:rPr lang="en-US" altLang="en-US" sz="2800" dirty="0" smtClean="0">
                <a:latin typeface="Helvetica Neue" charset="0"/>
              </a:rPr>
              <a:t>Natural rate of unemployment (u*)</a:t>
            </a:r>
          </a:p>
          <a:p>
            <a:pPr lvl="1" eaLnBrk="1" hangingPunct="1"/>
            <a:r>
              <a:rPr lang="en-US" altLang="en-US" sz="2200" dirty="0" smtClean="0">
                <a:latin typeface="Helvetica Neue" charset="0"/>
              </a:rPr>
              <a:t>Typical rate of unemployment in a healthy </a:t>
            </a:r>
            <a:r>
              <a:rPr lang="en-US" altLang="en-US" sz="2200" dirty="0" smtClean="0">
                <a:latin typeface="Helvetica Neue" charset="0"/>
              </a:rPr>
              <a:t>economy</a:t>
            </a:r>
          </a:p>
          <a:p>
            <a:pPr lvl="1" eaLnBrk="1" hangingPunct="1"/>
            <a:endParaRPr lang="en-US" altLang="en-US" sz="2200" dirty="0" smtClean="0">
              <a:latin typeface="Helvetica Neue" charset="0"/>
            </a:endParaRPr>
          </a:p>
          <a:p>
            <a:pPr eaLnBrk="1" hangingPunct="1"/>
            <a:r>
              <a:rPr lang="en-US" altLang="en-US" sz="2800" dirty="0" smtClean="0">
                <a:latin typeface="Helvetica Neue" charset="0"/>
              </a:rPr>
              <a:t>Full employment output (Y*)</a:t>
            </a:r>
          </a:p>
          <a:p>
            <a:pPr lvl="1" eaLnBrk="1" hangingPunct="1"/>
            <a:r>
              <a:rPr lang="en-US" altLang="en-US" sz="2200" dirty="0" smtClean="0">
                <a:latin typeface="Helvetica Neue" charset="0"/>
              </a:rPr>
              <a:t>Output by an economy with no cyclical unemployment</a:t>
            </a:r>
          </a:p>
        </p:txBody>
      </p:sp>
    </p:spTree>
    <p:extLst>
      <p:ext uri="{BB962C8B-B14F-4D97-AF65-F5344CB8AC3E}">
        <p14:creationId xmlns:p14="http://schemas.microsoft.com/office/powerpoint/2010/main" val="8372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tLang="en-US" dirty="0" smtClean="0">
                <a:latin typeface="Helvetica Neue" charset="0"/>
              </a:rPr>
              <a:t>Types of Unemployment  </a:t>
            </a:r>
          </a:p>
        </p:txBody>
      </p:sp>
      <p:sp>
        <p:nvSpPr>
          <p:cNvPr id="40962" name="Rectangle 1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cs typeface="Arial" panose="020B0604020202020204" pitchFamily="34" charset="0"/>
            </a:endParaRPr>
          </a:p>
        </p:txBody>
      </p:sp>
      <p:grpSp>
        <p:nvGrpSpPr>
          <p:cNvPr id="40963" name="Group 4"/>
          <p:cNvGrpSpPr>
            <a:grpSpLocks noChangeAspect="1"/>
          </p:cNvGrpSpPr>
          <p:nvPr/>
        </p:nvGrpSpPr>
        <p:grpSpPr bwMode="auto">
          <a:xfrm>
            <a:off x="1943100" y="1752600"/>
            <a:ext cx="6172200" cy="4864100"/>
            <a:chOff x="3065" y="7936"/>
            <a:chExt cx="5432" cy="4685"/>
          </a:xfrm>
        </p:grpSpPr>
        <p:sp>
          <p:nvSpPr>
            <p:cNvPr id="40969" name="Text Box 13"/>
            <p:cNvSpPr txBox="1">
              <a:spLocks noChangeArrowheads="1"/>
            </p:cNvSpPr>
            <p:nvPr/>
          </p:nvSpPr>
          <p:spPr bwMode="auto">
            <a:xfrm>
              <a:off x="5191" y="11734"/>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Frictional</a:t>
              </a:r>
              <a:endParaRPr lang="en-US" altLang="en-US" sz="2800">
                <a:latin typeface="Helvetica Neue" charset="0"/>
                <a:cs typeface="Arial" panose="020B0604020202020204" pitchFamily="34" charset="0"/>
              </a:endParaRPr>
            </a:p>
          </p:txBody>
        </p:sp>
        <p:sp>
          <p:nvSpPr>
            <p:cNvPr id="40970" name="Text Box 12"/>
            <p:cNvSpPr txBox="1">
              <a:spLocks noChangeArrowheads="1"/>
            </p:cNvSpPr>
            <p:nvPr/>
          </p:nvSpPr>
          <p:spPr bwMode="auto">
            <a:xfrm>
              <a:off x="5191" y="10782"/>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Structural</a:t>
              </a:r>
              <a:endParaRPr lang="en-US" altLang="en-US" sz="2800">
                <a:latin typeface="Helvetica Neue" charset="0"/>
                <a:cs typeface="Arial" panose="020B0604020202020204" pitchFamily="34" charset="0"/>
              </a:endParaRPr>
            </a:p>
          </p:txBody>
        </p:sp>
        <p:sp>
          <p:nvSpPr>
            <p:cNvPr id="40971" name="Text Box 11"/>
            <p:cNvSpPr txBox="1">
              <a:spLocks noChangeArrowheads="1"/>
            </p:cNvSpPr>
            <p:nvPr/>
          </p:nvSpPr>
          <p:spPr bwMode="auto">
            <a:xfrm>
              <a:off x="3302" y="11734"/>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Frictional</a:t>
              </a:r>
              <a:endParaRPr lang="en-US" altLang="en-US" sz="2800">
                <a:latin typeface="Helvetica Neue" charset="0"/>
                <a:cs typeface="Arial" panose="020B0604020202020204" pitchFamily="34" charset="0"/>
              </a:endParaRPr>
            </a:p>
          </p:txBody>
        </p:sp>
        <p:sp>
          <p:nvSpPr>
            <p:cNvPr id="40972" name="Text Box 10"/>
            <p:cNvSpPr txBox="1">
              <a:spLocks noChangeArrowheads="1"/>
            </p:cNvSpPr>
            <p:nvPr/>
          </p:nvSpPr>
          <p:spPr bwMode="auto">
            <a:xfrm>
              <a:off x="3302" y="10782"/>
              <a:ext cx="1313" cy="887"/>
            </a:xfrm>
            <a:prstGeom prst="rect">
              <a:avLst/>
            </a:prstGeom>
            <a:solidFill>
              <a:srgbClr val="C2D69B"/>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Structural</a:t>
              </a:r>
              <a:endParaRPr lang="en-US" altLang="en-US" sz="2800">
                <a:latin typeface="Helvetica Neue" charset="0"/>
                <a:cs typeface="Arial" panose="020B0604020202020204" pitchFamily="34" charset="0"/>
              </a:endParaRPr>
            </a:p>
          </p:txBody>
        </p:sp>
        <p:sp>
          <p:nvSpPr>
            <p:cNvPr id="40973" name="Text Box 9"/>
            <p:cNvSpPr txBox="1">
              <a:spLocks noChangeArrowheads="1"/>
            </p:cNvSpPr>
            <p:nvPr/>
          </p:nvSpPr>
          <p:spPr bwMode="auto">
            <a:xfrm>
              <a:off x="3302" y="8726"/>
              <a:ext cx="1313" cy="1979"/>
            </a:xfrm>
            <a:prstGeom prst="rect">
              <a:avLst/>
            </a:prstGeom>
            <a:solidFill>
              <a:srgbClr val="D99594"/>
            </a:solidFill>
            <a:ln w="38100">
              <a:solidFill>
                <a:srgbClr val="FFFFFF"/>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FFFFFF"/>
                  </a:solidFill>
                  <a:latin typeface="Helvetica Neue" charset="0"/>
                  <a:cs typeface="Arial" panose="020B0604020202020204" pitchFamily="34" charset="0"/>
                </a:rPr>
                <a:t>Cyclical</a:t>
              </a:r>
              <a:endParaRPr lang="en-US" altLang="en-US" sz="2800">
                <a:latin typeface="Helvetica Neue" charset="0"/>
                <a:cs typeface="Arial" panose="020B0604020202020204" pitchFamily="34" charset="0"/>
              </a:endParaRPr>
            </a:p>
          </p:txBody>
        </p:sp>
        <p:sp>
          <p:nvSpPr>
            <p:cNvPr id="40974" name="Text Box 8"/>
            <p:cNvSpPr txBox="1">
              <a:spLocks noChangeArrowheads="1"/>
            </p:cNvSpPr>
            <p:nvPr/>
          </p:nvSpPr>
          <p:spPr bwMode="auto">
            <a:xfrm>
              <a:off x="3065" y="7936"/>
              <a:ext cx="1912" cy="6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4F81BD"/>
                  </a:solidFill>
                  <a:latin typeface="Helvetica Neue" charset="0"/>
                  <a:cs typeface="Arial" panose="020B0604020202020204" pitchFamily="34" charset="0"/>
                </a:rPr>
                <a:t>Unemployment Rate during Recession</a:t>
              </a:r>
              <a:endParaRPr lang="en-US" altLang="en-US" sz="1800">
                <a:latin typeface="Helvetica Neue" charset="0"/>
                <a:cs typeface="Arial" panose="020B0604020202020204" pitchFamily="34" charset="0"/>
              </a:endParaRPr>
            </a:p>
          </p:txBody>
        </p:sp>
        <p:sp>
          <p:nvSpPr>
            <p:cNvPr id="40975" name="Text Box 7"/>
            <p:cNvSpPr txBox="1">
              <a:spLocks noChangeArrowheads="1"/>
            </p:cNvSpPr>
            <p:nvPr/>
          </p:nvSpPr>
          <p:spPr bwMode="auto">
            <a:xfrm>
              <a:off x="4885" y="9481"/>
              <a:ext cx="2047" cy="11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dirty="0">
                  <a:solidFill>
                    <a:srgbClr val="4F81BD"/>
                  </a:solidFill>
                  <a:latin typeface="Helvetica Neue" charset="0"/>
                  <a:cs typeface="Arial" panose="020B0604020202020204" pitchFamily="34" charset="0"/>
                </a:rPr>
                <a:t>Unemployment Rate during Normal Macroeconomic Conditions</a:t>
              </a:r>
              <a:endParaRPr lang="en-US" altLang="en-US" sz="1800" dirty="0">
                <a:latin typeface="Helvetica Neue" charset="0"/>
                <a:cs typeface="Arial" panose="020B0604020202020204" pitchFamily="34" charset="0"/>
              </a:endParaRPr>
            </a:p>
          </p:txBody>
        </p:sp>
        <p:sp>
          <p:nvSpPr>
            <p:cNvPr id="40976" name="Text Box 6"/>
            <p:cNvSpPr txBox="1">
              <a:spLocks noChangeArrowheads="1"/>
            </p:cNvSpPr>
            <p:nvPr/>
          </p:nvSpPr>
          <p:spPr bwMode="auto">
            <a:xfrm>
              <a:off x="6865" y="11454"/>
              <a:ext cx="1632" cy="7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1800">
                  <a:solidFill>
                    <a:srgbClr val="76923C"/>
                  </a:solidFill>
                  <a:latin typeface="Helvetica Neue" charset="0"/>
                  <a:cs typeface="Arial" panose="020B0604020202020204" pitchFamily="34" charset="0"/>
                </a:rPr>
                <a:t>Natural Unemployment</a:t>
              </a:r>
              <a:endParaRPr lang="en-US" altLang="en-US" sz="2800">
                <a:latin typeface="Helvetica Neue" charset="0"/>
                <a:cs typeface="Arial" panose="020B0604020202020204" pitchFamily="34" charset="0"/>
              </a:endParaRPr>
            </a:p>
          </p:txBody>
        </p:sp>
        <p:sp>
          <p:nvSpPr>
            <p:cNvPr id="40977" name="AutoShape 5"/>
            <p:cNvSpPr>
              <a:spLocks/>
            </p:cNvSpPr>
            <p:nvPr/>
          </p:nvSpPr>
          <p:spPr bwMode="auto">
            <a:xfrm>
              <a:off x="6681" y="10888"/>
              <a:ext cx="188" cy="1645"/>
            </a:xfrm>
            <a:prstGeom prst="rightBrace">
              <a:avLst>
                <a:gd name="adj1" fmla="val 72917"/>
                <a:gd name="adj2" fmla="val 50000"/>
              </a:avLst>
            </a:prstGeom>
            <a:noFill/>
            <a:ln w="19050">
              <a:solidFill>
                <a:srgbClr val="76923C"/>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latin typeface="Helvetica Neue" charset="0"/>
                <a:cs typeface="Arial" panose="020B0604020202020204" pitchFamily="34" charset="0"/>
              </a:endParaRPr>
            </a:p>
          </p:txBody>
        </p:sp>
      </p:grpSp>
      <p:sp>
        <p:nvSpPr>
          <p:cNvPr id="40964" name="Rectangle 26"/>
          <p:cNvSpPr>
            <a:spLocks noChangeArrowheads="1"/>
          </p:cNvSpPr>
          <p:nvPr/>
        </p:nvSpPr>
        <p:spPr bwMode="auto">
          <a:xfrm>
            <a:off x="0" y="4314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sz="1800">
              <a:cs typeface="Arial" panose="020B0604020202020204" pitchFamily="34" charset="0"/>
            </a:endParaRPr>
          </a:p>
        </p:txBody>
      </p:sp>
      <p:sp>
        <p:nvSpPr>
          <p:cNvPr id="40965" name="Text Box 8"/>
          <p:cNvSpPr txBox="1">
            <a:spLocks noChangeArrowheads="1"/>
          </p:cNvSpPr>
          <p:nvPr/>
        </p:nvSpPr>
        <p:spPr bwMode="auto">
          <a:xfrm>
            <a:off x="292100" y="3149600"/>
            <a:ext cx="1079500"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000">
                <a:latin typeface="Helvetica Neue" charset="0"/>
                <a:cs typeface="Arial" panose="020B0604020202020204" pitchFamily="34" charset="0"/>
              </a:rPr>
              <a:t>Bad!</a:t>
            </a:r>
          </a:p>
        </p:txBody>
      </p:sp>
      <p:sp>
        <p:nvSpPr>
          <p:cNvPr id="40966" name="Text Box 8"/>
          <p:cNvSpPr txBox="1">
            <a:spLocks noChangeArrowheads="1"/>
          </p:cNvSpPr>
          <p:nvPr/>
        </p:nvSpPr>
        <p:spPr bwMode="auto">
          <a:xfrm>
            <a:off x="6400800" y="3313113"/>
            <a:ext cx="1778000" cy="1041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2000" dirty="0">
                <a:latin typeface="Helvetica Neue" charset="0"/>
                <a:cs typeface="Arial" panose="020B0604020202020204" pitchFamily="34" charset="0"/>
              </a:rPr>
              <a:t>Always occurring, denoted as u*</a:t>
            </a:r>
          </a:p>
        </p:txBody>
      </p:sp>
      <p:cxnSp>
        <p:nvCxnSpPr>
          <p:cNvPr id="27" name="Straight Arrow Connector 26"/>
          <p:cNvCxnSpPr/>
          <p:nvPr/>
        </p:nvCxnSpPr>
        <p:spPr>
          <a:xfrm>
            <a:off x="1257300" y="3314700"/>
            <a:ext cx="7366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277100" y="4394200"/>
            <a:ext cx="12700" cy="8001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smtClean="0">
                <a:latin typeface="Helvetica Neue" charset="0"/>
              </a:rPr>
              <a:t>Previously</a:t>
            </a:r>
          </a:p>
        </p:txBody>
      </p:sp>
      <mc:AlternateContent xmlns:mc="http://schemas.openxmlformats.org/markup-compatibility/2006" xmlns:a14="http://schemas.microsoft.com/office/drawing/2010/main">
        <mc:Choice Requires="a14">
          <p:sp>
            <p:nvSpPr>
              <p:cNvPr id="6147"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Helvetica Neue" charset="0"/>
                  </a:rPr>
                  <a:t>Gross Domestic Product (GDP)</a:t>
                </a:r>
              </a:p>
              <a:p>
                <a:pPr lvl="1" eaLnBrk="1" hangingPunct="1"/>
                <a:r>
                  <a:rPr lang="en-US" altLang="en-US" sz="2800" dirty="0" smtClean="0">
                    <a:latin typeface="Helvetica Neue" charset="0"/>
                  </a:rPr>
                  <a:t>The market value of all final goods and services produced in a specific period of time</a:t>
                </a:r>
              </a:p>
              <a:p>
                <a:pPr lvl="1" eaLnBrk="1" hangingPunct="1"/>
                <a14:m>
                  <m:oMath xmlns:m="http://schemas.openxmlformats.org/officeDocument/2006/math">
                    <m:r>
                      <a:rPr lang="en-US" altLang="en-US" sz="2800" b="0" i="1" smtClean="0">
                        <a:latin typeface="Cambria Math" panose="02040503050406030204" pitchFamily="18" charset="0"/>
                      </a:rPr>
                      <m:t>𝑌</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𝐶</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𝐼</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𝐺</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𝑁𝑋</m:t>
                    </m:r>
                  </m:oMath>
                </a14:m>
                <a:r>
                  <a:rPr lang="en-US" altLang="en-US" sz="2800" dirty="0" smtClean="0">
                    <a:latin typeface="Helvetica Neue" charset="0"/>
                  </a:rPr>
                  <a:t> </a:t>
                </a:r>
              </a:p>
              <a:p>
                <a:pPr lvl="1" eaLnBrk="1" hangingPunct="1"/>
                <a:r>
                  <a:rPr lang="en-US" altLang="en-US" sz="2800" dirty="0" smtClean="0">
                    <a:latin typeface="Helvetica Neue" charset="0"/>
                  </a:rPr>
                  <a:t>To find real GDP, we must adjust nominal GDP for inflation</a:t>
                </a:r>
              </a:p>
              <a:p>
                <a:pPr eaLnBrk="1" hangingPunct="1"/>
                <a:r>
                  <a:rPr lang="en-US" altLang="en-US" sz="3200" dirty="0" smtClean="0">
                    <a:latin typeface="Helvetica Neue" charset="0"/>
                  </a:rPr>
                  <a:t>Business cycle</a:t>
                </a:r>
              </a:p>
              <a:p>
                <a:pPr lvl="1" eaLnBrk="1" hangingPunct="1"/>
                <a:r>
                  <a:rPr lang="en-US" altLang="en-US" sz="2800" dirty="0" smtClean="0">
                    <a:latin typeface="Helvetica Neue" charset="0"/>
                  </a:rPr>
                  <a:t>Short-run fluctuations in economic activity that can cause output to be above or below the long-run trend</a:t>
                </a:r>
              </a:p>
            </p:txBody>
          </p:sp>
        </mc:Choice>
        <mc:Fallback xmlns="" xmlns:mv="urn:schemas-microsoft-com:mac:vml">
          <p:sp>
            <p:nvSpPr>
              <p:cNvPr id="6147" name="Content Placeholder 2"/>
              <p:cNvSpPr>
                <a:spLocks noGrp="1" noRot="1" noChangeAspect="1" noMove="1" noResize="1" noEditPoints="1" noAdjustHandles="1" noChangeArrowheads="1" noChangeShapeType="1" noTextEdit="1"/>
              </p:cNvSpPr>
              <p:nvPr>
                <p:ph idx="1"/>
              </p:nvPr>
            </p:nvSpPr>
            <p:spPr>
              <a:xfrm>
                <a:off x="457200" y="1712913"/>
                <a:ext cx="8229600" cy="4895850"/>
              </a:xfrm>
              <a:blipFill>
                <a:blip r:embed="rId3"/>
                <a:stretch>
                  <a:fillRect l="-1704" t="-1619" r="-2222" b="-3985"/>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in </a:t>
            </a:r>
            <a:r>
              <a:rPr lang="en-US" i="1" dirty="0" smtClean="0"/>
              <a:t>Mad Money</a:t>
            </a:r>
            <a:endParaRPr lang="en-US" dirty="0"/>
          </a:p>
        </p:txBody>
      </p:sp>
      <p:sp>
        <p:nvSpPr>
          <p:cNvPr id="3" name="Content Placeholder 2"/>
          <p:cNvSpPr>
            <a:spLocks noGrp="1"/>
          </p:cNvSpPr>
          <p:nvPr>
            <p:ph idx="1"/>
          </p:nvPr>
        </p:nvSpPr>
        <p:spPr/>
        <p:txBody>
          <a:bodyPr/>
          <a:lstStyle/>
          <a:p>
            <a:r>
              <a:rPr lang="en-US" dirty="0" smtClean="0"/>
              <a:t>What are some of the major reasons for unemployment?</a:t>
            </a:r>
            <a:endParaRPr lang="en-US" dirty="0"/>
          </a:p>
        </p:txBody>
      </p:sp>
      <p:pic>
        <p:nvPicPr>
          <p:cNvPr id="4" name="Picture 4" descr="Tip #248: Economic Crisis in Mad Money">
            <a:hlinkClick r:id="rId3"/>
          </p:cNvPr>
          <p:cNvPicPr>
            <a:picLocks noChangeAspect="1"/>
          </p:cNvPicPr>
          <p:nvPr/>
        </p:nvPicPr>
        <p:blipFill>
          <a:blip r:embed="rId4"/>
          <a:srcRect l="20306" t="18303" r="22078" b="25455"/>
          <a:stretch>
            <a:fillRect/>
          </a:stretch>
        </p:blipFill>
        <p:spPr bwMode="auto">
          <a:xfrm>
            <a:off x="3797300" y="3424692"/>
            <a:ext cx="1549400" cy="1473200"/>
          </a:xfrm>
          <a:prstGeom prst="rect">
            <a:avLst/>
          </a:prstGeom>
          <a:noFill/>
          <a:ln w="9525">
            <a:noFill/>
            <a:miter lim="800000"/>
            <a:headEnd/>
            <a:tailEnd/>
          </a:ln>
        </p:spPr>
      </p:pic>
    </p:spTree>
    <p:extLst>
      <p:ext uri="{BB962C8B-B14F-4D97-AF65-F5344CB8AC3E}">
        <p14:creationId xmlns:p14="http://schemas.microsoft.com/office/powerpoint/2010/main" val="16096322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tLang="en-US" smtClean="0">
                <a:latin typeface="Helvetica Neue" charset="0"/>
              </a:rPr>
              <a:t>Natural Rate of Unemployment and Output</a:t>
            </a:r>
          </a:p>
        </p:txBody>
      </p:sp>
      <p:graphicFrame>
        <p:nvGraphicFramePr>
          <p:cNvPr id="5" name="Table 4"/>
          <p:cNvGraphicFramePr>
            <a:graphicFrameLocks noGrp="1"/>
          </p:cNvGraphicFramePr>
          <p:nvPr/>
        </p:nvGraphicFramePr>
        <p:xfrm>
          <a:off x="228600" y="1866900"/>
          <a:ext cx="8737600" cy="4754880"/>
        </p:xfrm>
        <a:graphic>
          <a:graphicData uri="http://schemas.openxmlformats.org/drawingml/2006/table">
            <a:tbl>
              <a:tblPr/>
              <a:tblGrid>
                <a:gridCol w="2913063">
                  <a:extLst>
                    <a:ext uri="{9D8B030D-6E8A-4147-A177-3AD203B41FA5}">
                      <a16:colId xmlns:mc="http://schemas.openxmlformats.org/markup-compatibility/2006" xmlns:mv="urn:schemas-microsoft-com:mac:vml" xmlns="" xmlns:a16="http://schemas.microsoft.com/office/drawing/2014/main" val="20000"/>
                    </a:ext>
                  </a:extLst>
                </a:gridCol>
                <a:gridCol w="2911475">
                  <a:extLst>
                    <a:ext uri="{9D8B030D-6E8A-4147-A177-3AD203B41FA5}">
                      <a16:colId xmlns:mc="http://schemas.openxmlformats.org/markup-compatibility/2006" xmlns:mv="urn:schemas-microsoft-com:mac:vml" xmlns="" xmlns:a16="http://schemas.microsoft.com/office/drawing/2014/main" val="20001"/>
                    </a:ext>
                  </a:extLst>
                </a:gridCol>
                <a:gridCol w="2913062">
                  <a:extLst>
                    <a:ext uri="{9D8B030D-6E8A-4147-A177-3AD203B41FA5}">
                      <a16:colId xmlns:mc="http://schemas.openxmlformats.org/markup-compatibility/2006" xmlns:mv="urn:schemas-microsoft-com:mac:vml" xmlns="" xmlns:a16="http://schemas.microsoft.com/office/drawing/2014/main" val="20002"/>
                    </a:ext>
                  </a:extLst>
                </a:gridCol>
              </a:tblGrid>
              <a:tr h="10972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Healthy Economy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Recession</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Super-Normal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Expansion (Temporary)</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0"/>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1"/>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2"/>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u = u*</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u &gt; u*</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u &lt; u*</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3"/>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4"/>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Y = 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Y &lt; Y*</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Y &gt; Y*</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5"/>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6"/>
                  </a:ext>
                </a:extLst>
              </a:tr>
              <a:tr h="10972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Cyclical unemployment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is zero</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Cyclical unemployment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is positive</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Cyclical unemployment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Helvetica Neue" charset="0"/>
                          <a:ea typeface="Times New Roman" charset="0"/>
                          <a:cs typeface="Times New Roman" charset="0"/>
                        </a:rPr>
                        <a:t>is negative</a:t>
                      </a: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7"/>
                  </a:ext>
                </a:extLst>
              </a:tr>
              <a:tr h="3657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elvetica Neue" charset="0"/>
                        <a:ea typeface="Times New Roman" charset="0"/>
                        <a:cs typeface="Times New Roman" charset="0"/>
                      </a:endParaRPr>
                    </a:p>
                  </a:txBody>
                  <a:tcPr marL="68580" marR="68580" marT="0" marB="0" horzOverflow="overflow">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mc="http://schemas.openxmlformats.org/markup-compatibility/2006" xmlns:mv="urn:schemas-microsoft-com:mac:vml"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Economics in </a:t>
            </a:r>
            <a:r>
              <a:rPr lang="en-US" altLang="en-US" i="1" smtClean="0">
                <a:latin typeface="Arial" panose="020B0604020202020204" pitchFamily="34" charset="0"/>
              </a:rPr>
              <a:t>Bronze Age Orientation</a:t>
            </a:r>
          </a:p>
        </p:txBody>
      </p:sp>
      <p:sp>
        <p:nvSpPr>
          <p:cNvPr id="45058" name="Content Placeholder 2"/>
          <p:cNvSpPr>
            <a:spLocks noGrp="1"/>
          </p:cNvSpPr>
          <p:nvPr>
            <p:ph idx="1"/>
          </p:nvPr>
        </p:nvSpPr>
        <p:spPr>
          <a:xfrm>
            <a:off x="457200" y="1698625"/>
            <a:ext cx="8229600" cy="2743200"/>
          </a:xfrm>
        </p:spPr>
        <p:txBody>
          <a:bodyPr/>
          <a:lstStyle/>
          <a:p>
            <a:r>
              <a:rPr lang="en-US" altLang="en-US" sz="2800" smtClean="0">
                <a:latin typeface="Arial" panose="020B0604020202020204" pitchFamily="34" charset="0"/>
              </a:rPr>
              <a:t>Mitchell and Webb</a:t>
            </a:r>
          </a:p>
          <a:p>
            <a:pPr lvl="1"/>
            <a:r>
              <a:rPr lang="en-US" altLang="en-US" sz="2400" smtClean="0">
                <a:latin typeface="Arial" panose="020B0604020202020204" pitchFamily="34" charset="0"/>
              </a:rPr>
              <a:t>This clip illustrates two cavemen facing possible structural unemployment during the movement from the Stone Age to the Bronze Age</a:t>
            </a:r>
          </a:p>
        </p:txBody>
      </p:sp>
      <p:pic>
        <p:nvPicPr>
          <p:cNvPr id="5" name="Picture 4" descr="Tip #260: Structural Unemployment in Bronze Age Orientation">
            <a:hlinkClick r:id="rId3"/>
          </p:cNvPr>
          <p:cNvPicPr>
            <a:picLocks noChangeAspect="1"/>
          </p:cNvPicPr>
          <p:nvPr/>
        </p:nvPicPr>
        <p:blipFill>
          <a:blip r:embed="rId4"/>
          <a:srcRect l="20306" t="18303" r="22078" b="25455"/>
          <a:stretch>
            <a:fillRect/>
          </a:stretch>
        </p:blipFill>
        <p:spPr bwMode="auto">
          <a:xfrm>
            <a:off x="3797300" y="4143149"/>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tLang="en-US" smtClean="0">
                <a:latin typeface="Helvetica Neue" charset="0"/>
              </a:rPr>
              <a:t>Looking at the Data</a:t>
            </a:r>
          </a:p>
        </p:txBody>
      </p:sp>
      <p:sp>
        <p:nvSpPr>
          <p:cNvPr id="2355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Labor force</a:t>
            </a:r>
          </a:p>
          <a:p>
            <a:pPr lvl="1" eaLnBrk="1" hangingPunct="1"/>
            <a:r>
              <a:rPr lang="en-US" altLang="en-US" sz="2400" dirty="0" smtClean="0">
                <a:latin typeface="Helvetica Neue" charset="0"/>
              </a:rPr>
              <a:t>People who are employed or actively seeking work</a:t>
            </a:r>
          </a:p>
          <a:p>
            <a:pPr eaLnBrk="1" hangingPunct="1"/>
            <a:r>
              <a:rPr lang="en-US" altLang="en-US" sz="2800" dirty="0" smtClean="0">
                <a:latin typeface="Helvetica Neue" charset="0"/>
              </a:rPr>
              <a:t>Who is not in the labor force?</a:t>
            </a:r>
          </a:p>
          <a:p>
            <a:pPr lvl="1" eaLnBrk="1" hangingPunct="1"/>
            <a:r>
              <a:rPr lang="en-US" altLang="en-US" sz="2400" dirty="0" smtClean="0">
                <a:latin typeface="Helvetica Neue" charset="0"/>
              </a:rPr>
              <a:t>Jobless people not actively seeking           employment (no efforts made in                              four weeks)</a:t>
            </a:r>
          </a:p>
          <a:p>
            <a:pPr lvl="1" eaLnBrk="1" hangingPunct="1"/>
            <a:r>
              <a:rPr lang="en-US" altLang="en-US" sz="2400" dirty="0" smtClean="0">
                <a:latin typeface="Helvetica Neue" charset="0"/>
              </a:rPr>
              <a:t>Retirees</a:t>
            </a:r>
          </a:p>
          <a:p>
            <a:pPr lvl="1" eaLnBrk="1" hangingPunct="1"/>
            <a:r>
              <a:rPr lang="en-US" altLang="en-US" sz="2400" dirty="0" smtClean="0">
                <a:latin typeface="Helvetica Neue" charset="0"/>
              </a:rPr>
              <a:t>Students</a:t>
            </a:r>
          </a:p>
          <a:p>
            <a:pPr lvl="1" eaLnBrk="1" hangingPunct="1"/>
            <a:r>
              <a:rPr lang="en-US" altLang="en-US" sz="2400" dirty="0" smtClean="0">
                <a:latin typeface="Helvetica Neue" charset="0"/>
              </a:rPr>
              <a:t>Institutionalized</a:t>
            </a:r>
          </a:p>
        </p:txBody>
      </p:sp>
      <p:pic>
        <p:nvPicPr>
          <p:cNvPr id="6" name="Picture 5" descr="PRINECOMA2_FIGUN07.p231.jpg"/>
          <p:cNvPicPr>
            <a:picLocks noChangeAspect="1"/>
          </p:cNvPicPr>
          <p:nvPr/>
        </p:nvPicPr>
        <p:blipFill>
          <a:blip r:embed="rId3"/>
          <a:srcRect b="2796"/>
          <a:stretch>
            <a:fillRect/>
          </a:stretch>
        </p:blipFill>
        <p:spPr>
          <a:xfrm>
            <a:off x="5952708" y="3767147"/>
            <a:ext cx="2816635" cy="2009144"/>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001617" y="6064469"/>
                <a:ext cx="5140766" cy="430246"/>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𝑢𝑛𝑒𝑚𝑝𝑙𝑜𝑦𝑚𝑒𝑛𝑡</m:t>
                    </m:r>
                    <m:r>
                      <a:rPr lang="en-US" b="0" i="1" smtClean="0">
                        <a:latin typeface="Cambria Math" panose="02040503050406030204" pitchFamily="18" charset="0"/>
                      </a:rPr>
                      <m:t> </m:t>
                    </m:r>
                    <m:r>
                      <a:rPr lang="en-US" b="0" i="1" smtClean="0">
                        <a:latin typeface="Cambria Math" panose="02040503050406030204" pitchFamily="18" charset="0"/>
                      </a:rPr>
                      <m:t>𝑟𝑎𝑡𝑒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𝑢𝑛𝑒𝑚𝑝𝑙𝑜𝑦𝑒𝑑</m:t>
                        </m:r>
                        <m:r>
                          <a:rPr lang="en-US" b="0" i="1" smtClean="0">
                            <a:latin typeface="Cambria Math" panose="02040503050406030204" pitchFamily="18" charset="0"/>
                          </a:rPr>
                          <m:t> </m:t>
                        </m:r>
                      </m:num>
                      <m:den>
                        <m:r>
                          <a:rPr lang="en-US" b="0" i="1" smtClean="0">
                            <a:latin typeface="Cambria Math" panose="02040503050406030204" pitchFamily="18" charset="0"/>
                          </a:rPr>
                          <m:t>𝑙𝑎𝑏𝑜𝑟</m:t>
                        </m:r>
                        <m:r>
                          <a:rPr lang="en-US" b="0" i="1" smtClean="0">
                            <a:latin typeface="Cambria Math" panose="02040503050406030204" pitchFamily="18" charset="0"/>
                          </a:rPr>
                          <m:t> </m:t>
                        </m:r>
                        <m:r>
                          <a:rPr lang="en-US" b="0" i="1" smtClean="0">
                            <a:latin typeface="Cambria Math" panose="02040503050406030204" pitchFamily="18" charset="0"/>
                          </a:rPr>
                          <m:t>𝑓𝑜𝑟𝑐𝑒</m:t>
                        </m:r>
                      </m:den>
                    </m:f>
                  </m:oMath>
                </a14:m>
                <a:r>
                  <a:rPr lang="en-US" dirty="0" smtClean="0"/>
                  <a:t> x 100</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001617" y="6064469"/>
                <a:ext cx="5140766" cy="430246"/>
              </a:xfrm>
              <a:prstGeom prst="rect">
                <a:avLst/>
              </a:prstGeom>
              <a:blipFill rotWithShape="0">
                <a:blip r:embed="rId4"/>
                <a:stretch>
                  <a:fillRect l="-2133" t="-78571" r="-1777" b="-9714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animEffect transition="in" filter="barn(inVertical)">
                                      <p:cBhvr>
                                        <p:cTn id="7" dur="500"/>
                                        <p:tgtEl>
                                          <p:spTgt spid="2355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5">
                                            <p:txEl>
                                              <p:pRg st="4" end="4"/>
                                            </p:txEl>
                                          </p:spTgt>
                                        </p:tgtEl>
                                        <p:attrNameLst>
                                          <p:attrName>style.visibility</p:attrName>
                                        </p:attrNameLst>
                                      </p:cBhvr>
                                      <p:to>
                                        <p:strVal val="visible"/>
                                      </p:to>
                                    </p:set>
                                    <p:animEffect transition="in" filter="barn(inVertical)">
                                      <p:cBhvr>
                                        <p:cTn id="12" dur="500"/>
                                        <p:tgtEl>
                                          <p:spTgt spid="2355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animEffect transition="in" filter="barn(inVertical)">
                                      <p:cBhvr>
                                        <p:cTn id="17" dur="500"/>
                                        <p:tgtEl>
                                          <p:spTgt spid="2355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555">
                                            <p:txEl>
                                              <p:pRg st="6" end="6"/>
                                            </p:txEl>
                                          </p:spTgt>
                                        </p:tgtEl>
                                        <p:attrNameLst>
                                          <p:attrName>style.visibility</p:attrName>
                                        </p:attrNameLst>
                                      </p:cBhvr>
                                      <p:to>
                                        <p:strVal val="visible"/>
                                      </p:to>
                                    </p:set>
                                    <p:animEffect transition="in" filter="barn(inVertical)">
                                      <p:cBhvr>
                                        <p:cTn id="22"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tLang="en-US" dirty="0" smtClean="0">
                <a:latin typeface="Helvetica Neue" charset="0"/>
              </a:rPr>
              <a:t>Measuring Unemployment in the United States, Dec. 2014</a:t>
            </a:r>
          </a:p>
        </p:txBody>
      </p:sp>
      <p:sp>
        <p:nvSpPr>
          <p:cNvPr id="49154" name="Rectangle 1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a:cs typeface="Arial" panose="020B0604020202020204" pitchFamily="34" charset="0"/>
            </a:endParaRPr>
          </a:p>
        </p:txBody>
      </p:sp>
      <p:grpSp>
        <p:nvGrpSpPr>
          <p:cNvPr id="49155" name="Group 4"/>
          <p:cNvGrpSpPr>
            <a:grpSpLocks noChangeAspect="1"/>
          </p:cNvGrpSpPr>
          <p:nvPr/>
        </p:nvGrpSpPr>
        <p:grpSpPr bwMode="auto">
          <a:xfrm>
            <a:off x="796631" y="1736725"/>
            <a:ext cx="7355796" cy="5121275"/>
            <a:chOff x="2601" y="7607"/>
            <a:chExt cx="7561" cy="5412"/>
          </a:xfrm>
        </p:grpSpPr>
        <p:sp>
          <p:nvSpPr>
            <p:cNvPr id="49156" name="AutoShape 16"/>
            <p:cNvSpPr>
              <a:spLocks noChangeAspect="1" noChangeArrowheads="1" noTextEdit="1"/>
            </p:cNvSpPr>
            <p:nvPr/>
          </p:nvSpPr>
          <p:spPr bwMode="auto">
            <a:xfrm>
              <a:off x="2827" y="7607"/>
              <a:ext cx="7288" cy="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9157" name="Group 5"/>
            <p:cNvGrpSpPr>
              <a:grpSpLocks/>
            </p:cNvGrpSpPr>
            <p:nvPr/>
          </p:nvGrpSpPr>
          <p:grpSpPr bwMode="auto">
            <a:xfrm>
              <a:off x="2601" y="7855"/>
              <a:ext cx="7561" cy="4502"/>
              <a:chOff x="3316" y="7659"/>
              <a:chExt cx="6058" cy="3085"/>
            </a:xfrm>
          </p:grpSpPr>
          <p:sp>
            <p:nvSpPr>
              <p:cNvPr id="49158" name="Text Box 14"/>
              <p:cNvSpPr txBox="1">
                <a:spLocks noChangeArrowheads="1"/>
              </p:cNvSpPr>
              <p:nvPr/>
            </p:nvSpPr>
            <p:spPr bwMode="auto">
              <a:xfrm>
                <a:off x="5077" y="7659"/>
                <a:ext cx="2666" cy="771"/>
              </a:xfrm>
              <a:prstGeom prst="rect">
                <a:avLst/>
              </a:prstGeom>
              <a:solidFill>
                <a:srgbClr val="FFFFFF"/>
              </a:solidFill>
              <a:ln w="9525">
                <a:solidFill>
                  <a:srgbClr val="4F81BD"/>
                </a:solidFill>
                <a:miter lim="800000"/>
                <a:headEnd/>
                <a:tailEnd/>
              </a:ln>
            </p:spPr>
            <p:txBody>
              <a:bodyPr rIns="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Relevant Population: </a:t>
                </a:r>
                <a:r>
                  <a:rPr lang="en-US" altLang="en-US" sz="1600" dirty="0" smtClean="0">
                    <a:solidFill>
                      <a:srgbClr val="C0504D"/>
                    </a:solidFill>
                    <a:latin typeface="Helvetica Neue" charset="0"/>
                    <a:cs typeface="Times New Roman" panose="02020603050405020304" pitchFamily="18" charset="0"/>
                  </a:rPr>
                  <a:t>249,027,000</a:t>
                </a:r>
                <a:endParaRPr lang="en-US" altLang="en-US" sz="1600" dirty="0">
                  <a:latin typeface="Helvetica Neue" charset="0"/>
                  <a:cs typeface="Times New Roman" panose="02020603050405020304" pitchFamily="18" charset="0"/>
                </a:endParaRPr>
              </a:p>
              <a:p>
                <a:r>
                  <a:rPr lang="en-US" altLang="en-US" sz="1600" dirty="0">
                    <a:latin typeface="Helvetica Neue" charset="0"/>
                    <a:cs typeface="Times New Roman" panose="02020603050405020304" pitchFamily="18" charset="0"/>
                  </a:rPr>
                  <a:t> - Noninstitutionalized</a:t>
                </a:r>
              </a:p>
              <a:p>
                <a:r>
                  <a:rPr lang="en-US" altLang="en-US" sz="1600" dirty="0">
                    <a:latin typeface="Helvetica Neue" charset="0"/>
                    <a:cs typeface="Times New Roman" panose="02020603050405020304" pitchFamily="18" charset="0"/>
                  </a:rPr>
                  <a:t> - Civilian</a:t>
                </a:r>
              </a:p>
              <a:p>
                <a:r>
                  <a:rPr lang="en-US" altLang="en-US" sz="1600" dirty="0">
                    <a:latin typeface="Helvetica Neue" charset="0"/>
                    <a:cs typeface="Times New Roman" panose="02020603050405020304" pitchFamily="18" charset="0"/>
                  </a:rPr>
                  <a:t> - Aged 16+</a:t>
                </a:r>
              </a:p>
              <a:p>
                <a:endParaRPr lang="en-US" altLang="en-US" sz="1600" dirty="0">
                  <a:latin typeface="Helvetica Neue" charset="0"/>
                  <a:cs typeface="Times New Roman" panose="02020603050405020304" pitchFamily="18" charset="0"/>
                </a:endParaRPr>
              </a:p>
            </p:txBody>
          </p:sp>
          <p:sp>
            <p:nvSpPr>
              <p:cNvPr id="49159" name="Text Box 13"/>
              <p:cNvSpPr txBox="1">
                <a:spLocks noChangeArrowheads="1"/>
              </p:cNvSpPr>
              <p:nvPr/>
            </p:nvSpPr>
            <p:spPr bwMode="auto">
              <a:xfrm>
                <a:off x="3316" y="8893"/>
                <a:ext cx="2511" cy="926"/>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Not in Labor Force: </a:t>
                </a:r>
                <a:r>
                  <a:rPr lang="en-US" altLang="en-US" sz="1600" dirty="0" smtClean="0">
                    <a:solidFill>
                      <a:srgbClr val="C0504D"/>
                    </a:solidFill>
                    <a:latin typeface="Helvetica Neue" charset="0"/>
                    <a:cs typeface="Times New Roman" panose="02020603050405020304" pitchFamily="18" charset="0"/>
                  </a:rPr>
                  <a:t>92,898,000</a:t>
                </a:r>
                <a:endParaRPr lang="en-US" altLang="en-US" sz="1600" dirty="0">
                  <a:latin typeface="Helvetica Neue" charset="0"/>
                  <a:cs typeface="Times New Roman" panose="02020603050405020304" pitchFamily="18" charset="0"/>
                </a:endParaRPr>
              </a:p>
              <a:p>
                <a:r>
                  <a:rPr lang="en-US" altLang="en-US" sz="1600" dirty="0">
                    <a:latin typeface="Helvetica Neue" charset="0"/>
                    <a:cs typeface="Times New Roman" panose="02020603050405020304" pitchFamily="18" charset="0"/>
                  </a:rPr>
                  <a:t> - Students</a:t>
                </a:r>
              </a:p>
              <a:p>
                <a:r>
                  <a:rPr lang="en-US" altLang="en-US" sz="1600" dirty="0">
                    <a:latin typeface="Helvetica Neue" charset="0"/>
                    <a:cs typeface="Times New Roman" panose="02020603050405020304" pitchFamily="18" charset="0"/>
                  </a:rPr>
                  <a:t> - Homemakers</a:t>
                </a:r>
              </a:p>
              <a:p>
                <a:r>
                  <a:rPr lang="en-US" altLang="en-US" sz="1600" dirty="0">
                    <a:latin typeface="Helvetica Neue" charset="0"/>
                    <a:cs typeface="Times New Roman" panose="02020603050405020304" pitchFamily="18" charset="0"/>
                  </a:rPr>
                  <a:t>  -Retirees</a:t>
                </a:r>
              </a:p>
              <a:p>
                <a:r>
                  <a:rPr lang="en-US" altLang="en-US" sz="1600" dirty="0">
                    <a:latin typeface="Helvetica Neue" charset="0"/>
                    <a:cs typeface="Times New Roman" panose="02020603050405020304" pitchFamily="18" charset="0"/>
                  </a:rPr>
                  <a:t> - Others</a:t>
                </a:r>
              </a:p>
              <a:p>
                <a:endParaRPr lang="en-US" altLang="en-US" sz="1600" dirty="0">
                  <a:latin typeface="Helvetica Neue" charset="0"/>
                  <a:cs typeface="Times New Roman" panose="02020603050405020304" pitchFamily="18" charset="0"/>
                </a:endParaRPr>
              </a:p>
            </p:txBody>
          </p:sp>
          <p:sp>
            <p:nvSpPr>
              <p:cNvPr id="49160" name="Text Box 12"/>
              <p:cNvSpPr txBox="1">
                <a:spLocks noChangeArrowheads="1"/>
              </p:cNvSpPr>
              <p:nvPr/>
            </p:nvSpPr>
            <p:spPr bwMode="auto">
              <a:xfrm>
                <a:off x="6127" y="8893"/>
                <a:ext cx="2086" cy="308"/>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Labor Force: </a:t>
                </a:r>
                <a:r>
                  <a:rPr lang="en-US" altLang="en-US" sz="1600" dirty="0" smtClean="0">
                    <a:solidFill>
                      <a:srgbClr val="C0504D"/>
                    </a:solidFill>
                    <a:latin typeface="Helvetica Neue" charset="0"/>
                    <a:cs typeface="Times New Roman" panose="02020603050405020304" pitchFamily="18" charset="0"/>
                  </a:rPr>
                  <a:t>156,129,000</a:t>
                </a:r>
                <a:endParaRPr lang="en-US" altLang="en-US" sz="1600" dirty="0">
                  <a:latin typeface="Helvetica Neue" charset="0"/>
                  <a:cs typeface="Times New Roman" panose="02020603050405020304" pitchFamily="18" charset="0"/>
                </a:endParaRPr>
              </a:p>
              <a:p>
                <a:r>
                  <a:rPr lang="en-US" altLang="en-US" sz="1600" dirty="0">
                    <a:latin typeface="Helvetica Neue" charset="0"/>
                    <a:cs typeface="Times New Roman" panose="02020603050405020304" pitchFamily="18" charset="0"/>
                  </a:rPr>
                  <a:t> </a:t>
                </a:r>
              </a:p>
            </p:txBody>
          </p:sp>
          <p:cxnSp>
            <p:nvCxnSpPr>
              <p:cNvPr id="49161" name="AutoShape 11"/>
              <p:cNvCxnSpPr>
                <a:cxnSpLocks noChangeShapeType="1"/>
              </p:cNvCxnSpPr>
              <p:nvPr/>
            </p:nvCxnSpPr>
            <p:spPr bwMode="auto">
              <a:xfrm flipV="1">
                <a:off x="4852" y="8430"/>
                <a:ext cx="1200" cy="463"/>
              </a:xfrm>
              <a:prstGeom prst="straightConnector1">
                <a:avLst/>
              </a:prstGeom>
              <a:noFill/>
              <a:ln w="9525">
                <a:solidFill>
                  <a:srgbClr val="4F81BD"/>
                </a:solidFill>
                <a:round/>
                <a:headEnd/>
                <a:tailEnd/>
              </a:ln>
              <a:extLst>
                <a:ext uri="{909E8E84-426E-40DD-AFC4-6F175D3DCCD1}">
                  <a14:hiddenFill xmlns:a14="http://schemas.microsoft.com/office/drawing/2010/main">
                    <a:noFill/>
                  </a14:hiddenFill>
                </a:ext>
              </a:extLst>
            </p:spPr>
          </p:cxnSp>
          <p:cxnSp>
            <p:nvCxnSpPr>
              <p:cNvPr id="49162" name="AutoShape 10"/>
              <p:cNvCxnSpPr>
                <a:cxnSpLocks noChangeShapeType="1"/>
              </p:cNvCxnSpPr>
              <p:nvPr/>
            </p:nvCxnSpPr>
            <p:spPr bwMode="auto">
              <a:xfrm flipH="1" flipV="1">
                <a:off x="6052" y="8430"/>
                <a:ext cx="900" cy="463"/>
              </a:xfrm>
              <a:prstGeom prst="straightConnector1">
                <a:avLst/>
              </a:prstGeom>
              <a:noFill/>
              <a:ln w="9525">
                <a:solidFill>
                  <a:srgbClr val="4F81BD"/>
                </a:solidFill>
                <a:round/>
                <a:headEnd/>
                <a:tailEnd/>
              </a:ln>
              <a:extLst>
                <a:ext uri="{909E8E84-426E-40DD-AFC4-6F175D3DCCD1}">
                  <a14:hiddenFill xmlns:a14="http://schemas.microsoft.com/office/drawing/2010/main">
                    <a:noFill/>
                  </a14:hiddenFill>
                </a:ext>
              </a:extLst>
            </p:spPr>
          </p:cxnSp>
          <p:sp>
            <p:nvSpPr>
              <p:cNvPr id="49163" name="Text Box 9"/>
              <p:cNvSpPr txBox="1">
                <a:spLocks noChangeArrowheads="1"/>
              </p:cNvSpPr>
              <p:nvPr/>
            </p:nvSpPr>
            <p:spPr bwMode="auto">
              <a:xfrm>
                <a:off x="4793" y="10127"/>
                <a:ext cx="1934" cy="617"/>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Employed: </a:t>
                </a:r>
                <a:r>
                  <a:rPr lang="en-US" altLang="en-US" sz="1600" dirty="0" smtClean="0">
                    <a:solidFill>
                      <a:srgbClr val="C0504D"/>
                    </a:solidFill>
                    <a:latin typeface="Helvetica Neue" charset="0"/>
                    <a:cs typeface="Times New Roman" panose="02020603050405020304" pitchFamily="18" charset="0"/>
                  </a:rPr>
                  <a:t>147,441,000</a:t>
                </a:r>
              </a:p>
              <a:p>
                <a:endParaRPr lang="en-US" altLang="en-US" sz="1600" dirty="0">
                  <a:solidFill>
                    <a:srgbClr val="C0504D"/>
                  </a:solidFill>
                  <a:latin typeface="Helvetica Neue" charset="0"/>
                  <a:cs typeface="Times New Roman" panose="02020603050405020304" pitchFamily="18" charset="0"/>
                </a:endParaRPr>
              </a:p>
              <a:p>
                <a:endParaRPr lang="en-US" altLang="en-US" sz="1600" dirty="0">
                  <a:latin typeface="Helvetica Neue" charset="0"/>
                  <a:cs typeface="Times New Roman" panose="02020603050405020304" pitchFamily="18" charset="0"/>
                </a:endParaRPr>
              </a:p>
            </p:txBody>
          </p:sp>
          <p:sp>
            <p:nvSpPr>
              <p:cNvPr id="49164" name="Text Box 8"/>
              <p:cNvSpPr txBox="1">
                <a:spLocks noChangeArrowheads="1"/>
              </p:cNvSpPr>
              <p:nvPr/>
            </p:nvSpPr>
            <p:spPr bwMode="auto">
              <a:xfrm>
                <a:off x="7177" y="10127"/>
                <a:ext cx="2197" cy="617"/>
              </a:xfrm>
              <a:prstGeom prst="rect">
                <a:avLst/>
              </a:prstGeom>
              <a:solidFill>
                <a:srgbClr val="FFFFFF"/>
              </a:solidFill>
              <a:ln w="9525">
                <a:solidFill>
                  <a:srgbClr val="4F81BD"/>
                </a:solidFill>
                <a:miter lim="800000"/>
                <a:headEnd/>
                <a:tailEnd/>
              </a:ln>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600" dirty="0">
                    <a:latin typeface="Helvetica Neue" charset="0"/>
                    <a:cs typeface="Times New Roman" panose="02020603050405020304" pitchFamily="18" charset="0"/>
                  </a:rPr>
                  <a:t>Unemployed: </a:t>
                </a:r>
                <a:r>
                  <a:rPr lang="en-US" altLang="en-US" sz="1600" dirty="0" smtClean="0">
                    <a:solidFill>
                      <a:srgbClr val="C0504D"/>
                    </a:solidFill>
                    <a:latin typeface="Helvetica Neue" charset="0"/>
                    <a:cs typeface="Times New Roman" panose="02020603050405020304" pitchFamily="18" charset="0"/>
                  </a:rPr>
                  <a:t>8,688,000</a:t>
                </a:r>
                <a:endParaRPr lang="en-US" altLang="en-US" sz="1600" dirty="0">
                  <a:latin typeface="Helvetica Neue" charset="0"/>
                  <a:cs typeface="Times New Roman" panose="02020603050405020304" pitchFamily="18" charset="0"/>
                </a:endParaRPr>
              </a:p>
              <a:p>
                <a:r>
                  <a:rPr lang="en-US" altLang="en-US" sz="1600" dirty="0" smtClean="0">
                    <a:solidFill>
                      <a:srgbClr val="C0504D"/>
                    </a:solidFill>
                    <a:latin typeface="Helvetica Neue" charset="0"/>
                    <a:cs typeface="Times New Roman" panose="02020603050405020304" pitchFamily="18" charset="0"/>
                  </a:rPr>
                  <a:t>5.6%</a:t>
                </a:r>
                <a:r>
                  <a:rPr lang="en-US" altLang="en-US" sz="1600" dirty="0" smtClean="0">
                    <a:latin typeface="Helvetica Neue" charset="0"/>
                    <a:cs typeface="Times New Roman" panose="02020603050405020304" pitchFamily="18" charset="0"/>
                  </a:rPr>
                  <a:t> </a:t>
                </a:r>
                <a:r>
                  <a:rPr lang="en-US" altLang="en-US" sz="1600" dirty="0">
                    <a:latin typeface="Helvetica Neue" charset="0"/>
                    <a:cs typeface="Times New Roman" panose="02020603050405020304" pitchFamily="18" charset="0"/>
                  </a:rPr>
                  <a:t>of labor force</a:t>
                </a:r>
              </a:p>
              <a:p>
                <a:r>
                  <a:rPr lang="en-US" altLang="en-US" sz="1600" dirty="0">
                    <a:latin typeface="Helvetica Neue" charset="0"/>
                    <a:cs typeface="Times New Roman" panose="02020603050405020304" pitchFamily="18" charset="0"/>
                  </a:rPr>
                  <a:t> </a:t>
                </a:r>
              </a:p>
            </p:txBody>
          </p:sp>
          <p:cxnSp>
            <p:nvCxnSpPr>
              <p:cNvPr id="49165" name="AutoShape 7"/>
              <p:cNvCxnSpPr>
                <a:cxnSpLocks noChangeShapeType="1"/>
              </p:cNvCxnSpPr>
              <p:nvPr/>
            </p:nvCxnSpPr>
            <p:spPr bwMode="auto">
              <a:xfrm flipH="1">
                <a:off x="5977" y="9201"/>
                <a:ext cx="975" cy="926"/>
              </a:xfrm>
              <a:prstGeom prst="straightConnector1">
                <a:avLst/>
              </a:prstGeom>
              <a:noFill/>
              <a:ln w="9525">
                <a:solidFill>
                  <a:srgbClr val="4F81BD"/>
                </a:solidFill>
                <a:round/>
                <a:headEnd/>
                <a:tailEnd/>
              </a:ln>
              <a:extLst>
                <a:ext uri="{909E8E84-426E-40DD-AFC4-6F175D3DCCD1}">
                  <a14:hiddenFill xmlns:a14="http://schemas.microsoft.com/office/drawing/2010/main">
                    <a:noFill/>
                  </a14:hiddenFill>
                </a:ext>
              </a:extLst>
            </p:spPr>
          </p:cxnSp>
          <p:cxnSp>
            <p:nvCxnSpPr>
              <p:cNvPr id="49166" name="AutoShape 6"/>
              <p:cNvCxnSpPr>
                <a:cxnSpLocks noChangeShapeType="1"/>
              </p:cNvCxnSpPr>
              <p:nvPr/>
            </p:nvCxnSpPr>
            <p:spPr bwMode="auto">
              <a:xfrm>
                <a:off x="6952" y="9201"/>
                <a:ext cx="1045" cy="926"/>
              </a:xfrm>
              <a:prstGeom prst="straightConnector1">
                <a:avLst/>
              </a:prstGeom>
              <a:noFill/>
              <a:ln w="9525">
                <a:solidFill>
                  <a:srgbClr val="4F81BD"/>
                </a:solidFill>
                <a:round/>
                <a:headEnd/>
                <a:tailEn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Know – 3 </a:t>
            </a: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Helvetica Neue" charset="0"/>
              </a:rPr>
              <a:t>Who is considered unemployed?</a:t>
            </a:r>
          </a:p>
          <a:p>
            <a:pPr marL="971550" lvl="1" indent="-514350">
              <a:buFont typeface="Calibri" panose="020F0502020204030204" pitchFamily="34" charset="0"/>
              <a:buAutoNum type="alphaUcPeriod"/>
            </a:pPr>
            <a:r>
              <a:rPr lang="en-US" altLang="en-US" sz="2800" dirty="0" smtClean="0">
                <a:latin typeface="Helvetica Neue" charset="0"/>
              </a:rPr>
              <a:t>Jean, a college student who is currently not working</a:t>
            </a:r>
          </a:p>
          <a:p>
            <a:pPr marL="971550" lvl="1" indent="-514350">
              <a:buFont typeface="Calibri" panose="020F0502020204030204" pitchFamily="34" charset="0"/>
              <a:buAutoNum type="alphaUcPeriod"/>
            </a:pPr>
            <a:r>
              <a:rPr lang="en-US" altLang="en-US" sz="2800" dirty="0" smtClean="0">
                <a:latin typeface="Helvetica Neue" charset="0"/>
              </a:rPr>
              <a:t>Zoe, a recent college graduate who sent out job applications, but has yet to hear back from the businesses</a:t>
            </a:r>
          </a:p>
          <a:p>
            <a:pPr marL="971550" lvl="1" indent="-514350">
              <a:buFont typeface="Calibri" panose="020F0502020204030204" pitchFamily="34" charset="0"/>
              <a:buAutoNum type="alphaUcPeriod"/>
            </a:pPr>
            <a:r>
              <a:rPr lang="en-US" altLang="en-US" sz="2800" dirty="0" smtClean="0">
                <a:latin typeface="Helvetica Neue" charset="0"/>
              </a:rPr>
              <a:t>Michael, a stay-at-home dad</a:t>
            </a:r>
          </a:p>
          <a:p>
            <a:pPr marL="971550" lvl="1" indent="-514350">
              <a:buFont typeface="Calibri" panose="020F0502020204030204" pitchFamily="34" charset="0"/>
              <a:buAutoNum type="alphaUcPeriod"/>
            </a:pPr>
            <a:r>
              <a:rPr lang="en-US" altLang="en-US" sz="2800" dirty="0" smtClean="0">
                <a:latin typeface="Helvetica Neue" charset="0"/>
              </a:rPr>
              <a:t>All of the above</a:t>
            </a:r>
          </a:p>
        </p:txBody>
      </p:sp>
      <p:sp>
        <p:nvSpPr>
          <p:cNvPr id="4" name="Rectangle 3" descr="Correct answer: B, Zoe, a recent college graduate who sent out job applications, but has yet to hear back from the businesses"/>
          <p:cNvSpPr/>
          <p:nvPr/>
        </p:nvSpPr>
        <p:spPr>
          <a:xfrm>
            <a:off x="896681" y="3299047"/>
            <a:ext cx="7790119" cy="128548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351035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tLang="en-US" dirty="0" smtClean="0">
                <a:latin typeface="Helvetica Neue" charset="0"/>
              </a:rPr>
              <a:t>Historical U.S. Unemployment </a:t>
            </a:r>
            <a:r>
              <a:rPr lang="en-US" altLang="en-US" dirty="0" smtClean="0">
                <a:latin typeface="Helvetica Neue" charset="0"/>
              </a:rPr>
              <a:t>Rates</a:t>
            </a:r>
            <a:r>
              <a:rPr lang="en-US" altLang="en-US" dirty="0" smtClean="0">
                <a:latin typeface="Arial" panose="020B0604020202020204" pitchFamily="34" charset="0"/>
                <a:cs typeface="Arial" panose="020B0604020202020204" pitchFamily="34" charset="0"/>
              </a:rPr>
              <a:t>—1</a:t>
            </a:r>
            <a:endParaRPr lang="en-US" altLang="en-US" dirty="0" smtClean="0">
              <a:latin typeface="Helvetica Neue" charset="0"/>
            </a:endParaRPr>
          </a:p>
        </p:txBody>
      </p:sp>
      <p:pic>
        <p:nvPicPr>
          <p:cNvPr id="4" name="Picture 3" descr="PRINECOMA2_FIG07.06.jpg"/>
          <p:cNvPicPr>
            <a:picLocks noChangeAspect="1"/>
          </p:cNvPicPr>
          <p:nvPr/>
        </p:nvPicPr>
        <p:blipFill>
          <a:blip r:embed="rId3"/>
          <a:srcRect b="3712"/>
          <a:stretch>
            <a:fillRect/>
          </a:stretch>
        </p:blipFill>
        <p:spPr>
          <a:xfrm>
            <a:off x="304800" y="1837819"/>
            <a:ext cx="8534400" cy="458426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27175"/>
          </a:xfrm>
        </p:spPr>
        <p:txBody>
          <a:bodyPr/>
          <a:lstStyle/>
          <a:p>
            <a:r>
              <a:rPr lang="en-US" altLang="en-US" dirty="0" smtClean="0">
                <a:latin typeface="Helvetica Neue" charset="0"/>
              </a:rPr>
              <a:t>Shortcomings of the Unemployment </a:t>
            </a:r>
            <a:r>
              <a:rPr lang="en-US" altLang="en-US" dirty="0" smtClean="0">
                <a:latin typeface="Helvetica Neue" charset="0"/>
              </a:rPr>
              <a:t>Rate</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endParaRPr lang="en-US" altLang="en-US" dirty="0" smtClean="0">
              <a:latin typeface="Helvetica Neue" charset="0"/>
            </a:endParaRPr>
          </a:p>
        </p:txBody>
      </p:sp>
      <p:sp>
        <p:nvSpPr>
          <p:cNvPr id="26627"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Discouraged workers</a:t>
            </a:r>
          </a:p>
          <a:p>
            <a:pPr lvl="1" eaLnBrk="1" hangingPunct="1"/>
            <a:r>
              <a:rPr lang="en-US" altLang="en-US" sz="2400" dirty="0" smtClean="0">
                <a:latin typeface="Helvetica Neue" charset="0"/>
              </a:rPr>
              <a:t>People who want a job but get discouraged and give up looking for work</a:t>
            </a:r>
          </a:p>
          <a:p>
            <a:pPr lvl="1" eaLnBrk="1" hangingPunct="1"/>
            <a:r>
              <a:rPr lang="en-US" altLang="en-US" sz="2400" dirty="0" smtClean="0">
                <a:latin typeface="Helvetica Neue" charset="0"/>
              </a:rPr>
              <a:t>Not included in the labor force and not considered unemployed</a:t>
            </a:r>
          </a:p>
          <a:p>
            <a:pPr eaLnBrk="1" hangingPunct="1"/>
            <a:r>
              <a:rPr lang="en-US" altLang="en-US" sz="2800" dirty="0" smtClean="0">
                <a:latin typeface="Helvetica Neue" charset="0"/>
              </a:rPr>
              <a:t>Underemployed workers</a:t>
            </a:r>
          </a:p>
          <a:p>
            <a:pPr lvl="1" eaLnBrk="1" hangingPunct="1"/>
            <a:r>
              <a:rPr lang="en-US" altLang="en-US" sz="2400" dirty="0" smtClean="0">
                <a:latin typeface="Helvetica Neue" charset="0"/>
              </a:rPr>
              <a:t>Part-time workers who want</a:t>
            </a:r>
            <a:br>
              <a:rPr lang="en-US" altLang="en-US" sz="2400" dirty="0" smtClean="0">
                <a:latin typeface="Helvetica Neue" charset="0"/>
              </a:rPr>
            </a:br>
            <a:r>
              <a:rPr lang="en-US" altLang="en-US" sz="2400" dirty="0" smtClean="0">
                <a:latin typeface="Helvetica Neue" charset="0"/>
              </a:rPr>
              <a:t>full-time jobs</a:t>
            </a:r>
          </a:p>
          <a:p>
            <a:pPr lvl="1" eaLnBrk="1" hangingPunct="1"/>
            <a:r>
              <a:rPr lang="en-US" altLang="en-US" sz="2400" dirty="0" smtClean="0">
                <a:latin typeface="Helvetica Neue" charset="0"/>
              </a:rPr>
              <a:t>Workers who are very</a:t>
            </a:r>
            <a:br>
              <a:rPr lang="en-US" altLang="en-US" sz="2400" dirty="0" smtClean="0">
                <a:latin typeface="Helvetica Neue" charset="0"/>
              </a:rPr>
            </a:br>
            <a:r>
              <a:rPr lang="en-US" altLang="en-US" sz="2400" dirty="0" smtClean="0">
                <a:latin typeface="Helvetica Neue" charset="0"/>
              </a:rPr>
              <a:t>overqualified at their job</a:t>
            </a:r>
          </a:p>
          <a:p>
            <a:pPr lvl="1" eaLnBrk="1" hangingPunct="1"/>
            <a:r>
              <a:rPr lang="en-US" altLang="en-US" sz="2400" dirty="0" smtClean="0">
                <a:latin typeface="Helvetica Neue" charset="0"/>
              </a:rPr>
              <a:t>Considered employed</a:t>
            </a:r>
          </a:p>
          <a:p>
            <a:pPr eaLnBrk="1" hangingPunct="1"/>
            <a:endParaRPr lang="en-US" altLang="en-US" sz="2800" dirty="0" smtClean="0">
              <a:latin typeface="Helvetica Neue" charset="0"/>
            </a:endParaRPr>
          </a:p>
        </p:txBody>
      </p:sp>
      <p:pic>
        <p:nvPicPr>
          <p:cNvPr id="26628" name="Picture 6" descr="I:\DirkTextbookN\Jpegs(All)\VOLUME_1_MICRO_Class-test\03_PRINECO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00" y="3652838"/>
            <a:ext cx="378460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87338"/>
            <a:ext cx="8229600" cy="1519237"/>
          </a:xfrm>
        </p:spPr>
        <p:txBody>
          <a:bodyPr/>
          <a:lstStyle/>
          <a:p>
            <a:r>
              <a:rPr lang="en-US" altLang="en-US" smtClean="0">
                <a:latin typeface="Arial" panose="020B0604020202020204" pitchFamily="34" charset="0"/>
              </a:rPr>
              <a:t>Unemployment Game Show</a:t>
            </a:r>
          </a:p>
        </p:txBody>
      </p:sp>
      <p:sp>
        <p:nvSpPr>
          <p:cNvPr id="55298" name="Content Placeholder 2"/>
          <p:cNvSpPr>
            <a:spLocks noGrp="1"/>
          </p:cNvSpPr>
          <p:nvPr>
            <p:ph idx="4294967295"/>
          </p:nvPr>
        </p:nvSpPr>
        <p:spPr>
          <a:xfrm>
            <a:off x="215900" y="1922463"/>
            <a:ext cx="8229600" cy="2743200"/>
          </a:xfrm>
        </p:spPr>
        <p:txBody>
          <a:bodyPr/>
          <a:lstStyle/>
          <a:p>
            <a:r>
              <a:rPr lang="en-US" altLang="en-US" sz="3200" dirty="0" smtClean="0">
                <a:latin typeface="Arial" panose="020B0604020202020204" pitchFamily="34" charset="0"/>
              </a:rPr>
              <a:t>The video features four jobless workers</a:t>
            </a:r>
          </a:p>
          <a:p>
            <a:pPr lvl="1"/>
            <a:r>
              <a:rPr lang="en-US" altLang="en-US" sz="2800" dirty="0" smtClean="0">
                <a:latin typeface="Arial" panose="020B0604020202020204" pitchFamily="34" charset="0"/>
              </a:rPr>
              <a:t>Which of them are considered unemployed?</a:t>
            </a:r>
          </a:p>
          <a:p>
            <a:pPr lvl="1"/>
            <a:r>
              <a:rPr lang="en-US" altLang="en-US" sz="2800" dirty="0" smtClean="0">
                <a:latin typeface="Arial" panose="020B0604020202020204" pitchFamily="34" charset="0"/>
              </a:rPr>
              <a:t>The video illustrates the shortcomings of how we measure unemployment</a:t>
            </a:r>
          </a:p>
        </p:txBody>
      </p:sp>
      <p:pic>
        <p:nvPicPr>
          <p:cNvPr id="55299" name="Picture 4" descr="Tip #283: Think–Pair–Share: Classifying People">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746500" y="4311650"/>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altLang="en-US" dirty="0" smtClean="0">
                <a:latin typeface="Helvetica Neue" charset="0"/>
              </a:rPr>
              <a:t>Practice What You </a:t>
            </a:r>
            <a:r>
              <a:rPr lang="en-US" altLang="en-US" dirty="0" smtClean="0">
                <a:latin typeface="Helvetica Neue" charset="0"/>
              </a:rPr>
              <a:t>Know</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4 </a:t>
            </a:r>
            <a:endParaRPr lang="en-US" altLang="en-US" dirty="0" smtClean="0">
              <a:latin typeface="Helvetica Neue" charset="0"/>
            </a:endParaRPr>
          </a:p>
        </p:txBody>
      </p:sp>
      <p:sp>
        <p:nvSpPr>
          <p:cNvPr id="53251" name="Content Placeholder 2"/>
          <p:cNvSpPr>
            <a:spLocks noGrp="1"/>
          </p:cNvSpPr>
          <p:nvPr>
            <p:ph idx="1"/>
          </p:nvPr>
        </p:nvSpPr>
        <p:spPr>
          <a:xfrm>
            <a:off x="330200" y="1712913"/>
            <a:ext cx="8474075" cy="4895850"/>
          </a:xfrm>
        </p:spPr>
        <p:txBody>
          <a:bodyPr/>
          <a:lstStyle/>
          <a:p>
            <a:r>
              <a:rPr lang="en-US" altLang="en-US" sz="3000" dirty="0" smtClean="0">
                <a:latin typeface="Helvetica Neue" charset="0"/>
              </a:rPr>
              <a:t>If a discouraged worker re-enters the labor force and begins searching for jobs but doesn’</a:t>
            </a:r>
            <a:r>
              <a:rPr lang="en-US" altLang="ja-JP" sz="3000" dirty="0" smtClean="0">
                <a:latin typeface="Helvetica Neue" charset="0"/>
              </a:rPr>
              <a:t>t find one, the unemployment rate will:</a:t>
            </a:r>
          </a:p>
          <a:p>
            <a:pPr marL="971550" lvl="1" indent="-514350">
              <a:buFont typeface="Calibri" panose="020F0502020204030204" pitchFamily="34" charset="0"/>
              <a:buAutoNum type="alphaUcPeriod"/>
            </a:pPr>
            <a:r>
              <a:rPr lang="en-US" altLang="en-US" sz="2300" dirty="0" smtClean="0">
                <a:latin typeface="Helvetica Neue" charset="0"/>
              </a:rPr>
              <a:t>Go down because our economy is on the right track with more people wanting to work</a:t>
            </a:r>
          </a:p>
          <a:p>
            <a:pPr marL="971550" lvl="1" indent="-514350">
              <a:buFont typeface="Calibri" panose="020F0502020204030204" pitchFamily="34" charset="0"/>
              <a:buAutoNum type="alphaUcPeriod"/>
            </a:pPr>
            <a:r>
              <a:rPr lang="en-US" altLang="en-US" sz="2300" dirty="0" smtClean="0">
                <a:latin typeface="Helvetica Neue" charset="0"/>
              </a:rPr>
              <a:t>Stay the same because the number of people with jobs didn’</a:t>
            </a:r>
            <a:r>
              <a:rPr lang="en-US" altLang="ja-JP" sz="2300" dirty="0" smtClean="0">
                <a:latin typeface="Helvetica Neue" charset="0"/>
              </a:rPr>
              <a:t>t change</a:t>
            </a:r>
          </a:p>
          <a:p>
            <a:pPr marL="971550" lvl="1" indent="-514350">
              <a:buFont typeface="Calibri" panose="020F0502020204030204" pitchFamily="34" charset="0"/>
              <a:buAutoNum type="alphaUcPeriod"/>
            </a:pPr>
            <a:r>
              <a:rPr lang="en-US" altLang="en-US" sz="2300" dirty="0" smtClean="0">
                <a:latin typeface="Helvetica Neue" charset="0"/>
              </a:rPr>
              <a:t>Stay the same because the worker isn’</a:t>
            </a:r>
            <a:r>
              <a:rPr lang="en-US" altLang="ja-JP" sz="2300" dirty="0" smtClean="0">
                <a:latin typeface="Helvetica Neue" charset="0"/>
              </a:rPr>
              <a:t>t counted in the labor force until he finds a job again</a:t>
            </a:r>
          </a:p>
          <a:p>
            <a:pPr marL="971550" lvl="1" indent="-514350">
              <a:buFont typeface="Calibri" panose="020F0502020204030204" pitchFamily="34" charset="0"/>
              <a:buAutoNum type="alphaUcPeriod"/>
            </a:pPr>
            <a:r>
              <a:rPr lang="en-US" altLang="en-US" sz="2300" dirty="0" smtClean="0">
                <a:latin typeface="Helvetica Neue" charset="0"/>
              </a:rPr>
              <a:t>Increase because the percentage of labor force participants with jobs decreased</a:t>
            </a:r>
          </a:p>
        </p:txBody>
      </p:sp>
      <p:sp>
        <p:nvSpPr>
          <p:cNvPr id="4" name="Rectangle 3" descr="Correct answer: D, Increase because the percentage of labor force participants with jobs decreased"/>
          <p:cNvSpPr/>
          <p:nvPr/>
        </p:nvSpPr>
        <p:spPr>
          <a:xfrm>
            <a:off x="814192" y="5492381"/>
            <a:ext cx="6914367" cy="88336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43877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smtClean="0">
                <a:latin typeface="Helvetica Neue" charset="0"/>
              </a:rPr>
              <a:t>Big Questions</a:t>
            </a:r>
          </a:p>
        </p:txBody>
      </p:sp>
      <p:sp>
        <p:nvSpPr>
          <p:cNvPr id="7171" name="Content Placeholder 2"/>
          <p:cNvSpPr>
            <a:spLocks noGrp="1"/>
          </p:cNvSpPr>
          <p:nvPr>
            <p:ph idx="1"/>
          </p:nvPr>
        </p:nvSpPr>
        <p:spPr>
          <a:xfrm>
            <a:off x="457200" y="1712913"/>
            <a:ext cx="8382000" cy="4895850"/>
          </a:xfrm>
        </p:spPr>
        <p:txBody>
          <a:bodyPr/>
          <a:lstStyle/>
          <a:p>
            <a:pPr marL="514350" indent="-514350" eaLnBrk="1" hangingPunct="1">
              <a:buFont typeface="Calibri" panose="020F0502020204030204" pitchFamily="34" charset="0"/>
              <a:buAutoNum type="arabicPeriod"/>
            </a:pPr>
            <a:r>
              <a:rPr lang="en-US" altLang="en-US" sz="2800" dirty="0" smtClean="0">
                <a:latin typeface="Arial" panose="020B0604020202020204" pitchFamily="34" charset="0"/>
              </a:rPr>
              <a:t>What are the major reasons for unemployment?</a:t>
            </a:r>
          </a:p>
          <a:p>
            <a:pPr marL="514350" indent="-514350" eaLnBrk="1" hangingPunct="1">
              <a:buFont typeface="Calibri" panose="020F0502020204030204" pitchFamily="34" charset="0"/>
              <a:buAutoNum type="arabicPeriod"/>
            </a:pPr>
            <a:r>
              <a:rPr lang="en-US" altLang="en-US" sz="2800" dirty="0" smtClean="0">
                <a:latin typeface="Arial" panose="020B0604020202020204" pitchFamily="34" charset="0"/>
              </a:rPr>
              <a:t>What can we learn from the employment data?</a:t>
            </a:r>
            <a:endParaRPr lang="en-US" altLang="en-US" sz="2800" dirty="0" smtClean="0">
              <a:latin typeface="Helvetica Neue" charset="0"/>
            </a:endParaRPr>
          </a:p>
        </p:txBody>
      </p:sp>
      <p:pic>
        <p:nvPicPr>
          <p:cNvPr id="7172" name="Picture 4" descr="I:\DirkTextbookN\Jpegs(All)\Macro Ch19-33\ch06\01_PRINECOMA_CH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63850"/>
            <a:ext cx="48768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tLang="en-US" dirty="0" smtClean="0">
                <a:latin typeface="Helvetica Neue" charset="0"/>
              </a:rPr>
              <a:t>Historical U.S. Unemployment </a:t>
            </a:r>
            <a:r>
              <a:rPr lang="en-US" altLang="en-US" dirty="0" smtClean="0">
                <a:latin typeface="Helvetica Neue" charset="0"/>
              </a:rPr>
              <a:t>Rates</a:t>
            </a:r>
            <a:r>
              <a:rPr lang="en-US" altLang="en-US" dirty="0" smtClean="0">
                <a:latin typeface="Arial" panose="020B0604020202020204" pitchFamily="34" charset="0"/>
                <a:cs typeface="Arial" panose="020B0604020202020204" pitchFamily="34" charset="0"/>
              </a:rPr>
              <a:t>—2</a:t>
            </a:r>
            <a:endParaRPr lang="en-US" altLang="en-US" dirty="0" smtClean="0">
              <a:latin typeface="Helvetica Neue" charset="0"/>
            </a:endParaRPr>
          </a:p>
        </p:txBody>
      </p:sp>
      <p:pic>
        <p:nvPicPr>
          <p:cNvPr id="4" name="Picture 3" descr="PRINECOMA2_FIG07.07.jpg"/>
          <p:cNvPicPr>
            <a:picLocks noChangeAspect="1"/>
          </p:cNvPicPr>
          <p:nvPr/>
        </p:nvPicPr>
        <p:blipFill>
          <a:blip r:embed="rId3"/>
          <a:srcRect b="3148"/>
          <a:stretch>
            <a:fillRect/>
          </a:stretch>
        </p:blipFill>
        <p:spPr>
          <a:xfrm>
            <a:off x="304800" y="1657290"/>
            <a:ext cx="8534400" cy="5030293"/>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tLang="en-US" dirty="0" smtClean="0">
                <a:latin typeface="Helvetica Neue" charset="0"/>
              </a:rPr>
              <a:t>Shortcomings of the Unemployment </a:t>
            </a:r>
            <a:r>
              <a:rPr lang="en-US" altLang="en-US" dirty="0" smtClean="0">
                <a:latin typeface="Helvetica Neue" charset="0"/>
              </a:rPr>
              <a:t>Rate</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endParaRPr lang="en-US" altLang="en-US" dirty="0" smtClean="0">
              <a:latin typeface="Helvetica Neue" charset="0"/>
            </a:endParaRPr>
          </a:p>
        </p:txBody>
      </p:sp>
      <p:sp>
        <p:nvSpPr>
          <p:cNvPr id="29699" name="Content Placeholder 2"/>
          <p:cNvSpPr>
            <a:spLocks noGrp="1"/>
          </p:cNvSpPr>
          <p:nvPr>
            <p:ph idx="1"/>
          </p:nvPr>
        </p:nvSpPr>
        <p:spPr>
          <a:xfrm>
            <a:off x="196015" y="1731962"/>
            <a:ext cx="6400800" cy="4895850"/>
          </a:xfrm>
        </p:spPr>
        <p:txBody>
          <a:bodyPr/>
          <a:lstStyle/>
          <a:p>
            <a:pPr eaLnBrk="1" hangingPunct="1"/>
            <a:r>
              <a:rPr lang="en-US" altLang="en-US" sz="2800" dirty="0" smtClean="0">
                <a:latin typeface="Helvetica Neue" charset="0"/>
              </a:rPr>
              <a:t>Unemployment timeline</a:t>
            </a:r>
          </a:p>
          <a:p>
            <a:pPr lvl="1" eaLnBrk="1" hangingPunct="1"/>
            <a:r>
              <a:rPr lang="en-US" altLang="en-US" sz="2200" dirty="0" smtClean="0">
                <a:latin typeface="Helvetica Neue" charset="0"/>
              </a:rPr>
              <a:t>Unemployment rate lags behind economic activity</a:t>
            </a:r>
          </a:p>
          <a:p>
            <a:pPr lvl="1" eaLnBrk="1" hangingPunct="1"/>
            <a:r>
              <a:rPr lang="en-US" altLang="en-US" sz="2200" dirty="0" smtClean="0">
                <a:latin typeface="Helvetica Neue" charset="0"/>
              </a:rPr>
              <a:t>Recovery happens, people re-enter the labor force, and the unemployment rate can actually increase!</a:t>
            </a:r>
          </a:p>
          <a:p>
            <a:pPr eaLnBrk="1" hangingPunct="1"/>
            <a:r>
              <a:rPr lang="en-US" altLang="en-US" sz="2800" dirty="0" smtClean="0">
                <a:latin typeface="Helvetica Neue" charset="0"/>
              </a:rPr>
              <a:t>Who is unemployed?</a:t>
            </a:r>
          </a:p>
          <a:p>
            <a:pPr lvl="1" eaLnBrk="1" hangingPunct="1"/>
            <a:r>
              <a:rPr lang="en-US" altLang="en-US" sz="2200" dirty="0" smtClean="0">
                <a:latin typeface="Helvetica Neue" charset="0"/>
              </a:rPr>
              <a:t>Do not know who is unemployed</a:t>
            </a:r>
          </a:p>
          <a:p>
            <a:pPr lvl="1" eaLnBrk="1" hangingPunct="1"/>
            <a:r>
              <a:rPr lang="en-US" altLang="en-US" sz="2200" dirty="0" smtClean="0">
                <a:latin typeface="Helvetica Neue" charset="0"/>
              </a:rPr>
              <a:t>Do not know how long they have been out of work</a:t>
            </a:r>
          </a:p>
          <a:p>
            <a:pPr lvl="1" eaLnBrk="1" hangingPunct="1"/>
            <a:r>
              <a:rPr lang="en-US" altLang="en-US" sz="2200" dirty="0" smtClean="0">
                <a:latin typeface="Helvetica Neue" charset="0"/>
              </a:rPr>
              <a:t>Short-run unemployment may not be a big concern, but long-term unemployment </a:t>
            </a:r>
            <a:r>
              <a:rPr lang="en-US" altLang="en-US" sz="2200" i="1" dirty="0" smtClean="0">
                <a:latin typeface="Helvetica Neue" charset="0"/>
              </a:rPr>
              <a:t>is</a:t>
            </a:r>
            <a:r>
              <a:rPr lang="en-US" altLang="en-US" sz="2200" dirty="0" smtClean="0">
                <a:latin typeface="Helvetica Neue" charset="0"/>
              </a:rPr>
              <a:t> a big concern</a:t>
            </a:r>
          </a:p>
          <a:p>
            <a:pPr lvl="1" eaLnBrk="1" hangingPunct="1"/>
            <a:endParaRPr lang="en-US" altLang="en-US" sz="2400" dirty="0" smtClean="0">
              <a:latin typeface="Helvetica Neue" charset="0"/>
            </a:endParaRPr>
          </a:p>
          <a:p>
            <a:pPr lvl="1" eaLnBrk="1" hangingPunct="1"/>
            <a:endParaRPr lang="en-US" altLang="en-US" sz="2400" dirty="0" smtClean="0">
              <a:latin typeface="Helvetica Neue" charset="0"/>
            </a:endParaRPr>
          </a:p>
          <a:p>
            <a:pPr eaLnBrk="1" hangingPunct="1"/>
            <a:endParaRPr lang="en-US" altLang="en-US" sz="2800" dirty="0" smtClean="0">
              <a:latin typeface="Helvetica Neue" charset="0"/>
            </a:endParaRPr>
          </a:p>
        </p:txBody>
      </p:sp>
      <p:pic>
        <p:nvPicPr>
          <p:cNvPr id="29700" name="Picture 4" descr="I:\DirkTextbookN\Jpegs(All)\Macro Ch19-33\ch07\CO_PRINECOMA_CH07.jpg"/>
          <p:cNvPicPr>
            <a:picLocks noChangeAspect="1" noChangeArrowheads="1"/>
          </p:cNvPicPr>
          <p:nvPr/>
        </p:nvPicPr>
        <p:blipFill>
          <a:blip r:embed="rId3">
            <a:extLst>
              <a:ext uri="{28A0092B-C50C-407E-A947-70E740481C1C}">
                <a14:useLocalDpi xmlns:a14="http://schemas.microsoft.com/office/drawing/2010/main" val="0"/>
              </a:ext>
            </a:extLst>
          </a:blip>
          <a:srcRect l="16086" r="6311"/>
          <a:stretch>
            <a:fillRect/>
          </a:stretch>
        </p:blipFill>
        <p:spPr bwMode="auto">
          <a:xfrm>
            <a:off x="6718300" y="2466975"/>
            <a:ext cx="225107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246063"/>
            <a:ext cx="8229600" cy="1519237"/>
          </a:xfrm>
        </p:spPr>
        <p:txBody>
          <a:bodyPr/>
          <a:lstStyle/>
          <a:p>
            <a:r>
              <a:rPr lang="en-US" altLang="en-US" smtClean="0">
                <a:latin typeface="Arial" panose="020B0604020202020204" pitchFamily="34" charset="0"/>
              </a:rPr>
              <a:t>Lagging versus Leading Indicators</a:t>
            </a:r>
          </a:p>
        </p:txBody>
      </p:sp>
      <p:sp>
        <p:nvSpPr>
          <p:cNvPr id="30723" name="Content Placeholder 2"/>
          <p:cNvSpPr>
            <a:spLocks noGrp="1"/>
          </p:cNvSpPr>
          <p:nvPr>
            <p:ph idx="4294967295"/>
          </p:nvPr>
        </p:nvSpPr>
        <p:spPr>
          <a:xfrm>
            <a:off x="457200" y="1765300"/>
            <a:ext cx="8229600" cy="4895850"/>
          </a:xfrm>
        </p:spPr>
        <p:txBody>
          <a:bodyPr/>
          <a:lstStyle/>
          <a:p>
            <a:r>
              <a:rPr lang="en-US" altLang="en-US" sz="2800" dirty="0" smtClean="0">
                <a:latin typeface="Helvetica Neue" charset="0"/>
              </a:rPr>
              <a:t>A leading indicator</a:t>
            </a:r>
          </a:p>
          <a:p>
            <a:pPr lvl="1"/>
            <a:r>
              <a:rPr lang="en-US" altLang="en-US" sz="2400" dirty="0" smtClean="0">
                <a:latin typeface="Helvetica Neue" charset="0"/>
              </a:rPr>
              <a:t>Helps us predict what’</a:t>
            </a:r>
            <a:r>
              <a:rPr lang="en-US" altLang="ja-JP" sz="2400" dirty="0" smtClean="0">
                <a:latin typeface="Helvetica Neue" charset="0"/>
              </a:rPr>
              <a:t>s coming, and will usually change </a:t>
            </a:r>
            <a:r>
              <a:rPr lang="en-US" altLang="ja-JP" sz="2400" i="1" dirty="0" smtClean="0">
                <a:latin typeface="Helvetica Neue" charset="0"/>
              </a:rPr>
              <a:t>before</a:t>
            </a:r>
            <a:r>
              <a:rPr lang="en-US" altLang="ja-JP" sz="2400" dirty="0" smtClean="0">
                <a:latin typeface="Helvetica Neue" charset="0"/>
              </a:rPr>
              <a:t> the economy as a whole does</a:t>
            </a:r>
          </a:p>
          <a:p>
            <a:pPr lvl="1"/>
            <a:r>
              <a:rPr lang="en-US" altLang="en-US" sz="2400" dirty="0" smtClean="0">
                <a:latin typeface="Helvetica Neue" charset="0"/>
              </a:rPr>
              <a:t>Example:  Average weekly hours for manufacturing</a:t>
            </a:r>
          </a:p>
          <a:p>
            <a:pPr lvl="1"/>
            <a:r>
              <a:rPr lang="en-US" altLang="en-US" sz="2400" dirty="0" smtClean="0">
                <a:latin typeface="Helvetica Neue" charset="0"/>
              </a:rPr>
              <a:t>Example:  Building permits</a:t>
            </a:r>
          </a:p>
          <a:p>
            <a:r>
              <a:rPr lang="en-US" altLang="en-US" sz="2800" dirty="0" smtClean="0">
                <a:latin typeface="Helvetica Neue" charset="0"/>
              </a:rPr>
              <a:t>A lagging indicator</a:t>
            </a:r>
          </a:p>
          <a:p>
            <a:pPr lvl="1"/>
            <a:r>
              <a:rPr lang="en-US" altLang="en-US" sz="2400" dirty="0" smtClean="0">
                <a:latin typeface="Helvetica Neue" charset="0"/>
              </a:rPr>
              <a:t>Usually changes </a:t>
            </a:r>
            <a:r>
              <a:rPr lang="en-US" altLang="en-US" sz="2400" i="1" dirty="0" smtClean="0">
                <a:latin typeface="Helvetica Neue" charset="0"/>
              </a:rPr>
              <a:t>after</a:t>
            </a:r>
            <a:r>
              <a:rPr lang="en-US" altLang="en-US" sz="2400" dirty="0" smtClean="0">
                <a:latin typeface="Helvetica Neue" charset="0"/>
              </a:rPr>
              <a:t> the economy as a whole changes, so it doesn’</a:t>
            </a:r>
            <a:r>
              <a:rPr lang="en-US" altLang="ja-JP" sz="2400" dirty="0" smtClean="0">
                <a:latin typeface="Helvetica Neue" charset="0"/>
              </a:rPr>
              <a:t>t have much predictive power</a:t>
            </a:r>
          </a:p>
          <a:p>
            <a:pPr lvl="1"/>
            <a:r>
              <a:rPr lang="en-US" altLang="en-US" sz="2400" dirty="0" smtClean="0">
                <a:latin typeface="Helvetica Neue" charset="0"/>
              </a:rPr>
              <a:t>Example:  Average duration of unemployment</a:t>
            </a:r>
          </a:p>
          <a:p>
            <a:pPr lvl="1"/>
            <a:r>
              <a:rPr lang="en-US" altLang="en-US" sz="2400" dirty="0" smtClean="0">
                <a:latin typeface="Helvetica Neue" charset="0"/>
              </a:rPr>
              <a:t>Example:  Change in the price index</a:t>
            </a:r>
          </a:p>
          <a:p>
            <a:endParaRPr lang="en-US" altLang="en-US" sz="28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Helvetica Neue" charset="0"/>
              </a:rPr>
              <a:t>Duration of Unemployment, End of 2007, 2015</a:t>
            </a:r>
          </a:p>
        </p:txBody>
      </p:sp>
      <p:pic>
        <p:nvPicPr>
          <p:cNvPr id="4" name="Picture 3" descr="PRINECOMA2_TABLE07.02.jpg"/>
          <p:cNvPicPr>
            <a:picLocks noChangeAspect="1"/>
          </p:cNvPicPr>
          <p:nvPr/>
        </p:nvPicPr>
        <p:blipFill>
          <a:blip r:embed="rId3"/>
          <a:srcRect b="3908"/>
          <a:stretch>
            <a:fillRect/>
          </a:stretch>
        </p:blipFill>
        <p:spPr>
          <a:xfrm>
            <a:off x="304800" y="1881570"/>
            <a:ext cx="8534400" cy="450464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Animated Unemployment</a:t>
            </a:r>
          </a:p>
        </p:txBody>
      </p:sp>
      <p:sp>
        <p:nvSpPr>
          <p:cNvPr id="65538" name="Content Placeholder 2"/>
          <p:cNvSpPr>
            <a:spLocks noGrp="1"/>
          </p:cNvSpPr>
          <p:nvPr>
            <p:ph idx="4294967295"/>
          </p:nvPr>
        </p:nvSpPr>
        <p:spPr>
          <a:xfrm>
            <a:off x="339725" y="1685925"/>
            <a:ext cx="8229600" cy="2743200"/>
          </a:xfrm>
        </p:spPr>
        <p:txBody>
          <a:bodyPr/>
          <a:lstStyle/>
          <a:p>
            <a:r>
              <a:rPr lang="en-US" altLang="ja-JP" sz="3200" dirty="0" smtClean="0">
                <a:latin typeface="Arial" panose="020B0604020202020204" pitchFamily="34" charset="0"/>
              </a:rPr>
              <a:t>Geography of Jobs</a:t>
            </a:r>
          </a:p>
          <a:p>
            <a:pPr lvl="1"/>
            <a:r>
              <a:rPr lang="en-US" altLang="en-US" sz="2800" dirty="0" smtClean="0">
                <a:latin typeface="Arial" panose="020B0604020202020204" pitchFamily="34" charset="0"/>
              </a:rPr>
              <a:t>An interactive map which shows recession rates changing across America during the Great Recession which began in December 2007</a:t>
            </a:r>
          </a:p>
        </p:txBody>
      </p:sp>
      <p:pic>
        <p:nvPicPr>
          <p:cNvPr id="65539" name="Picture 4" descr="Tip #274: Real-World Example: Geography and Jobs">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690938" y="4224338"/>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0"/>
            <a:ext cx="8229600" cy="1527175"/>
          </a:xfrm>
        </p:spPr>
        <p:txBody>
          <a:bodyPr/>
          <a:lstStyle/>
          <a:p>
            <a:r>
              <a:rPr lang="en-US" altLang="en-US" dirty="0" smtClean="0">
                <a:latin typeface="Helvetica Neue" charset="0"/>
              </a:rPr>
              <a:t>Other Labor Market </a:t>
            </a:r>
            <a:r>
              <a:rPr lang="en-US" altLang="en-US" dirty="0" smtClean="0">
                <a:latin typeface="Helvetica Neue" charset="0"/>
              </a:rPr>
              <a:t>Indicators</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endParaRPr lang="en-US" altLang="en-US" dirty="0" smtClean="0">
              <a:latin typeface="Helvetica Neue" charset="0"/>
            </a:endParaRPr>
          </a:p>
        </p:txBody>
      </p:sp>
      <p:sp>
        <p:nvSpPr>
          <p:cNvPr id="33795" name="Content Placeholder 2"/>
          <p:cNvSpPr txBox="1">
            <a:spLocks/>
          </p:cNvSpPr>
          <p:nvPr/>
        </p:nvSpPr>
        <p:spPr bwMode="auto">
          <a:xfrm>
            <a:off x="317500" y="2717800"/>
            <a:ext cx="84582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20000"/>
              </a:spcBef>
              <a:buFont typeface="Arial" panose="020B0604020202020204" pitchFamily="34" charset="0"/>
              <a:buChar char="•"/>
            </a:pPr>
            <a:r>
              <a:rPr lang="en-US" altLang="en-US" sz="2800">
                <a:latin typeface="Helvetica Neue" charset="0"/>
                <a:cs typeface="Arial" panose="020B0604020202020204" pitchFamily="34" charset="0"/>
              </a:rPr>
              <a:t>Labor force participation rate</a:t>
            </a:r>
          </a:p>
          <a:p>
            <a:pPr lvl="1" eaLnBrk="1" hangingPunct="1">
              <a:spcBef>
                <a:spcPct val="20000"/>
              </a:spcBef>
              <a:buFont typeface="Arial" panose="020B0604020202020204" pitchFamily="34" charset="0"/>
              <a:buChar char="–"/>
            </a:pPr>
            <a:r>
              <a:rPr lang="en-US" altLang="en-US">
                <a:latin typeface="Helvetica Neue" charset="0"/>
                <a:cs typeface="Arial" panose="020B0604020202020204" pitchFamily="34" charset="0"/>
              </a:rPr>
              <a:t>The portion of the population that is in the labor force</a:t>
            </a:r>
          </a:p>
          <a:p>
            <a:pPr lvl="1" eaLnBrk="1" hangingPunct="1">
              <a:spcBef>
                <a:spcPct val="20000"/>
              </a:spcBef>
              <a:buFont typeface="Arial" panose="020B0604020202020204" pitchFamily="34" charset="0"/>
              <a:buChar char="–"/>
            </a:pPr>
            <a:r>
              <a:rPr lang="en-US" altLang="en-US">
                <a:latin typeface="Helvetica Neue" charset="0"/>
                <a:cs typeface="Arial" panose="020B0604020202020204" pitchFamily="34" charset="0"/>
              </a:rPr>
              <a:t>Tells us the fraction of people who are working or looking for work</a:t>
            </a:r>
          </a:p>
          <a:p>
            <a:pPr eaLnBrk="1" hangingPunct="1">
              <a:spcBef>
                <a:spcPct val="20000"/>
              </a:spcBef>
              <a:buFont typeface="Arial" panose="020B0604020202020204" pitchFamily="34" charset="0"/>
              <a:buChar char="•"/>
            </a:pPr>
            <a:r>
              <a:rPr lang="en-US" altLang="en-US" sz="2800">
                <a:latin typeface="Helvetica Neue" charset="0"/>
                <a:cs typeface="Arial" panose="020B0604020202020204" pitchFamily="34" charset="0"/>
              </a:rPr>
              <a:t>Applications</a:t>
            </a:r>
          </a:p>
          <a:p>
            <a:pPr lvl="1" eaLnBrk="1" hangingPunct="1">
              <a:spcBef>
                <a:spcPct val="20000"/>
              </a:spcBef>
              <a:buFont typeface="Arial" panose="020B0604020202020204" pitchFamily="34" charset="0"/>
              <a:buChar char="–"/>
            </a:pPr>
            <a:r>
              <a:rPr lang="en-US" altLang="en-US">
                <a:latin typeface="Helvetica Neue" charset="0"/>
                <a:cs typeface="Arial" panose="020B0604020202020204" pitchFamily="34" charset="0"/>
              </a:rPr>
              <a:t>Baby boomers retiring—Social Security and Medicare?</a:t>
            </a:r>
          </a:p>
          <a:p>
            <a:pPr lvl="1" eaLnBrk="1" hangingPunct="1">
              <a:spcBef>
                <a:spcPct val="20000"/>
              </a:spcBef>
              <a:buFont typeface="Arial" panose="020B0604020202020204" pitchFamily="34" charset="0"/>
              <a:buChar char="–"/>
            </a:pPr>
            <a:r>
              <a:rPr lang="en-US" altLang="en-US">
                <a:latin typeface="Helvetica Neue" charset="0"/>
                <a:cs typeface="Arial" panose="020B0604020202020204" pitchFamily="34" charset="0"/>
              </a:rPr>
              <a:t>Gender participation over time?</a:t>
            </a:r>
          </a:p>
        </p:txBody>
      </p:sp>
      <p:graphicFrame>
        <p:nvGraphicFramePr>
          <p:cNvPr id="33796" name="Object 5"/>
          <p:cNvGraphicFramePr>
            <a:graphicFrameLocks noChangeAspect="1"/>
          </p:cNvGraphicFramePr>
          <p:nvPr/>
        </p:nvGraphicFramePr>
        <p:xfrm>
          <a:off x="758825" y="1741488"/>
          <a:ext cx="6427788" cy="887412"/>
        </p:xfrm>
        <a:graphic>
          <a:graphicData uri="http://schemas.openxmlformats.org/presentationml/2006/ole">
            <mc:AlternateContent xmlns:mc="http://schemas.openxmlformats.org/markup-compatibility/2006">
              <mc:Choice xmlns:v="urn:schemas-microsoft-com:vml" Requires="v">
                <p:oleObj spid="_x0000_s67675" name="Equation" r:id="rId4" imgW="3035300" imgH="419100" progId="Equation.3">
                  <p:embed/>
                </p:oleObj>
              </mc:Choice>
              <mc:Fallback>
                <p:oleObj name="Equation" r:id="rId4" imgW="3035300" imgH="419100" progId="Equation.3">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25" y="1741488"/>
                        <a:ext cx="6427788" cy="8874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smtClean="0">
                <a:latin typeface="Helvetica Neue" charset="0"/>
              </a:rPr>
              <a:t>Labor Force </a:t>
            </a:r>
            <a:br>
              <a:rPr lang="en-US" altLang="en-US" smtClean="0">
                <a:latin typeface="Helvetica Neue" charset="0"/>
              </a:rPr>
            </a:br>
            <a:r>
              <a:rPr lang="en-US" altLang="en-US" smtClean="0">
                <a:latin typeface="Helvetica Neue" charset="0"/>
              </a:rPr>
              <a:t>Participation Rate</a:t>
            </a:r>
          </a:p>
        </p:txBody>
      </p:sp>
      <p:pic>
        <p:nvPicPr>
          <p:cNvPr id="5" name="Picture 4" descr="PRINECOMA2_FIG07.08.jpg"/>
          <p:cNvPicPr>
            <a:picLocks noChangeAspect="1"/>
          </p:cNvPicPr>
          <p:nvPr/>
        </p:nvPicPr>
        <p:blipFill>
          <a:blip r:embed="rId3"/>
          <a:srcRect b="3722"/>
          <a:stretch>
            <a:fillRect/>
          </a:stretch>
        </p:blipFill>
        <p:spPr>
          <a:xfrm>
            <a:off x="304800" y="1803719"/>
            <a:ext cx="8534400" cy="452508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dirty="0" smtClean="0">
                <a:latin typeface="Helvetica Neue" charset="0"/>
              </a:rPr>
              <a:t>Other Labor Market </a:t>
            </a:r>
            <a:r>
              <a:rPr lang="en-US" altLang="en-US" dirty="0" smtClean="0">
                <a:latin typeface="Helvetica Neue" charset="0"/>
              </a:rPr>
              <a:t>Indicators</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endParaRPr lang="en-US" altLang="en-US" dirty="0" smtClean="0">
              <a:latin typeface="Helvetica Neue" charset="0"/>
            </a:endParaRPr>
          </a:p>
        </p:txBody>
      </p:sp>
      <p:sp>
        <p:nvSpPr>
          <p:cNvPr id="35843"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People tend to leave the labor force in bad times and re-enter in good times</a:t>
            </a:r>
          </a:p>
          <a:p>
            <a:pPr lvl="1" eaLnBrk="1" hangingPunct="1"/>
            <a:r>
              <a:rPr lang="en-US" altLang="en-US" sz="2400" dirty="0" smtClean="0">
                <a:latin typeface="Helvetica Neue" charset="0"/>
              </a:rPr>
              <a:t>Causes unemployment rate to lag economic conditions</a:t>
            </a:r>
          </a:p>
          <a:p>
            <a:pPr lvl="1" eaLnBrk="1" hangingPunct="1"/>
            <a:r>
              <a:rPr lang="en-US" altLang="en-US" sz="2400" dirty="0" smtClean="0">
                <a:latin typeface="Helvetica Neue" charset="0"/>
              </a:rPr>
              <a:t>Secondary indicators include nonfarm employment</a:t>
            </a:r>
          </a:p>
          <a:p>
            <a:pPr eaLnBrk="1" hangingPunct="1"/>
            <a:r>
              <a:rPr lang="en-US" altLang="en-US" sz="2800" dirty="0" smtClean="0">
                <a:latin typeface="Helvetica Neue" charset="0"/>
              </a:rPr>
              <a:t>Total employment figures</a:t>
            </a:r>
          </a:p>
          <a:p>
            <a:pPr lvl="1" eaLnBrk="1" hangingPunct="1"/>
            <a:r>
              <a:rPr lang="en-US" altLang="en-US" sz="2400" dirty="0" smtClean="0">
                <a:latin typeface="Helvetica Neue" charset="0"/>
              </a:rPr>
              <a:t>Reported each month</a:t>
            </a:r>
          </a:p>
          <a:p>
            <a:pPr lvl="1" eaLnBrk="1" hangingPunct="1"/>
            <a:r>
              <a:rPr lang="en-US" altLang="en-US" sz="2400" dirty="0" smtClean="0">
                <a:latin typeface="Helvetica Neue" charset="0"/>
              </a:rPr>
              <a:t>Help evaluate cyclical effects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tLang="en-US" smtClean="0">
                <a:latin typeface="Helvetica Neue" charset="0"/>
              </a:rPr>
              <a:t>Trends in Labor Force Participation</a:t>
            </a:r>
          </a:p>
        </p:txBody>
      </p:sp>
      <p:pic>
        <p:nvPicPr>
          <p:cNvPr id="4" name="Picture 3" descr="PRINECOMA2_FIG07.09.jpg"/>
          <p:cNvPicPr>
            <a:picLocks noChangeAspect="1"/>
          </p:cNvPicPr>
          <p:nvPr/>
        </p:nvPicPr>
        <p:blipFill>
          <a:blip r:embed="rId3"/>
          <a:srcRect b="4121"/>
          <a:stretch>
            <a:fillRect/>
          </a:stretch>
        </p:blipFill>
        <p:spPr>
          <a:xfrm>
            <a:off x="304800" y="1756983"/>
            <a:ext cx="8534400" cy="415564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0"/>
            <a:ext cx="8229600" cy="1527175"/>
          </a:xfrm>
        </p:spPr>
        <p:txBody>
          <a:bodyPr/>
          <a:lstStyle/>
          <a:p>
            <a:r>
              <a:rPr lang="en-US" altLang="en-US" dirty="0" smtClean="0">
                <a:latin typeface="Helvetica Neue" charset="0"/>
              </a:rPr>
              <a:t>Labor Market Data: Race and Gender</a:t>
            </a:r>
          </a:p>
        </p:txBody>
      </p:sp>
      <p:pic>
        <p:nvPicPr>
          <p:cNvPr id="4" name="Picture 3" descr="PRINECOMA2_TABLE07.03.jpg"/>
          <p:cNvPicPr>
            <a:picLocks noChangeAspect="1"/>
          </p:cNvPicPr>
          <p:nvPr/>
        </p:nvPicPr>
        <p:blipFill>
          <a:blip r:embed="rId3"/>
          <a:srcRect b="3070"/>
          <a:stretch>
            <a:fillRect/>
          </a:stretch>
        </p:blipFill>
        <p:spPr>
          <a:xfrm>
            <a:off x="1348554" y="1678822"/>
            <a:ext cx="6446892" cy="505719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tLang="en-US" smtClean="0">
                <a:latin typeface="Helvetica Neue" charset="0"/>
              </a:rPr>
              <a:t>U.S. Recession of 2008–2009</a:t>
            </a:r>
          </a:p>
        </p:txBody>
      </p:sp>
      <p:sp>
        <p:nvSpPr>
          <p:cNvPr id="8195"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Arial" panose="020B0604020202020204" pitchFamily="34" charset="0"/>
              </a:rPr>
              <a:t>Why was unemployment so high after the Great </a:t>
            </a:r>
            <a:r>
              <a:rPr lang="en-US" altLang="en-US" sz="2800" dirty="0">
                <a:latin typeface="Arial" panose="020B0604020202020204" pitchFamily="34" charset="0"/>
              </a:rPr>
              <a:t>R</a:t>
            </a:r>
            <a:r>
              <a:rPr lang="en-US" altLang="en-US" sz="2800" dirty="0" smtClean="0">
                <a:latin typeface="Arial" panose="020B0604020202020204" pitchFamily="34" charset="0"/>
              </a:rPr>
              <a:t>ecession?</a:t>
            </a:r>
          </a:p>
          <a:p>
            <a:pPr lvl="1" eaLnBrk="1" hangingPunct="1"/>
            <a:r>
              <a:rPr lang="en-US" altLang="en-US" sz="2400" dirty="0" smtClean="0">
                <a:latin typeface="Arial" panose="020B0604020202020204" pitchFamily="34" charset="0"/>
              </a:rPr>
              <a:t>Certain industries hit hard</a:t>
            </a:r>
          </a:p>
          <a:p>
            <a:pPr lvl="2" eaLnBrk="1" hangingPunct="1"/>
            <a:r>
              <a:rPr lang="en-US" altLang="en-US" sz="2000" dirty="0" smtClean="0">
                <a:latin typeface="Arial" panose="020B0604020202020204" pitchFamily="34" charset="0"/>
              </a:rPr>
              <a:t>Housing</a:t>
            </a:r>
          </a:p>
          <a:p>
            <a:pPr lvl="1" eaLnBrk="1" hangingPunct="1"/>
            <a:r>
              <a:rPr lang="en-US" altLang="en-US" sz="2400" dirty="0" smtClean="0">
                <a:latin typeface="Arial" panose="020B0604020202020204" pitchFamily="34" charset="0"/>
              </a:rPr>
              <a:t>Adjustment lags</a:t>
            </a:r>
          </a:p>
          <a:p>
            <a:pPr lvl="2" eaLnBrk="1" hangingPunct="1"/>
            <a:r>
              <a:rPr lang="en-US" altLang="en-US" sz="2000" dirty="0" smtClean="0">
                <a:latin typeface="Arial" panose="020B0604020202020204" pitchFamily="34" charset="0"/>
              </a:rPr>
              <a:t>Corrections take time, are not instant</a:t>
            </a:r>
          </a:p>
          <a:p>
            <a:pPr lvl="1" eaLnBrk="1" hangingPunct="1"/>
            <a:r>
              <a:rPr lang="en-US" altLang="en-US" sz="2400" dirty="0" smtClean="0">
                <a:latin typeface="Arial" panose="020B0604020202020204" pitchFamily="34" charset="0"/>
              </a:rPr>
              <a:t>Government policy</a:t>
            </a:r>
          </a:p>
          <a:p>
            <a:pPr lvl="2" eaLnBrk="1" hangingPunct="1"/>
            <a:r>
              <a:rPr lang="en-US" altLang="en-US" sz="2000" dirty="0" smtClean="0">
                <a:latin typeface="Arial" panose="020B0604020202020204" pitchFamily="34" charset="0"/>
              </a:rPr>
              <a:t>Unintended consequences can lengthen unemployment</a:t>
            </a:r>
          </a:p>
          <a:p>
            <a:pPr lvl="1" eaLnBrk="1" hangingPunct="1"/>
            <a:r>
              <a:rPr lang="en-US" altLang="en-US" sz="2400" dirty="0" smtClean="0">
                <a:latin typeface="Arial" panose="020B0604020202020204" pitchFamily="34" charset="0"/>
              </a:rPr>
              <a:t>How unemployment is measured</a:t>
            </a:r>
          </a:p>
          <a:p>
            <a:pPr lvl="2" eaLnBrk="1" hangingPunct="1"/>
            <a:r>
              <a:rPr lang="en-US" altLang="en-US" sz="2000" dirty="0" smtClean="0">
                <a:latin typeface="Arial" panose="020B0604020202020204" pitchFamily="34" charset="0"/>
              </a:rPr>
              <a:t>If you</a:t>
            </a:r>
            <a:r>
              <a:rPr lang="ja-JP" altLang="en-US" sz="2000" dirty="0" smtClean="0">
                <a:latin typeface="Arial" panose="020B0604020202020204" pitchFamily="34" charset="0"/>
              </a:rPr>
              <a:t> </a:t>
            </a:r>
            <a:r>
              <a:rPr lang="en-US" altLang="ja-JP" sz="2000" dirty="0" smtClean="0">
                <a:latin typeface="Arial" panose="020B0604020202020204" pitchFamily="34" charset="0"/>
              </a:rPr>
              <a:t>are not looking for a job, you</a:t>
            </a:r>
            <a:r>
              <a:rPr lang="ja-JP" altLang="en-US" sz="2000" dirty="0" smtClean="0">
                <a:latin typeface="Arial" panose="020B0604020202020204" pitchFamily="34" charset="0"/>
              </a:rPr>
              <a:t> </a:t>
            </a:r>
            <a:r>
              <a:rPr lang="en-US" altLang="ja-JP" sz="2000" dirty="0" smtClean="0">
                <a:latin typeface="Arial" panose="020B0604020202020204" pitchFamily="34" charset="0"/>
              </a:rPr>
              <a:t>are </a:t>
            </a:r>
            <a:r>
              <a:rPr lang="en-US" altLang="ja-JP" sz="2000" i="1" dirty="0" smtClean="0">
                <a:latin typeface="Arial" panose="020B0604020202020204" pitchFamily="34" charset="0"/>
              </a:rPr>
              <a:t>not</a:t>
            </a:r>
            <a:r>
              <a:rPr lang="en-US" altLang="ja-JP" sz="2000" dirty="0" smtClean="0">
                <a:latin typeface="Arial" panose="020B0604020202020204" pitchFamily="34" charset="0"/>
              </a:rPr>
              <a:t> counted as unemployed</a:t>
            </a:r>
            <a:endParaRPr lang="en-US" altLang="en-US" sz="2000" dirty="0" smtClean="0">
              <a:latin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tLang="en-US" smtClean="0">
                <a:latin typeface="Helvetica Neue" charset="0"/>
              </a:rPr>
              <a:t>Conclusion</a:t>
            </a:r>
          </a:p>
        </p:txBody>
      </p:sp>
      <p:sp>
        <p:nvSpPr>
          <p:cNvPr id="41987"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Unemployment rate</a:t>
            </a:r>
          </a:p>
          <a:p>
            <a:pPr lvl="1"/>
            <a:r>
              <a:rPr lang="en-US" altLang="en-US" sz="2400" dirty="0" smtClean="0">
                <a:latin typeface="Arial" panose="020B0604020202020204" pitchFamily="34" charset="0"/>
              </a:rPr>
              <a:t>Monitored as an indicator of macroeconomic health</a:t>
            </a:r>
          </a:p>
          <a:p>
            <a:pPr lvl="1"/>
            <a:r>
              <a:rPr lang="en-US" altLang="en-US" sz="2400" dirty="0" smtClean="0">
                <a:latin typeface="Arial" panose="020B0604020202020204" pitchFamily="34" charset="0"/>
              </a:rPr>
              <a:t>Helps us gauge labor market conditions </a:t>
            </a:r>
          </a:p>
          <a:p>
            <a:pPr lvl="1"/>
            <a:r>
              <a:rPr lang="en-US" altLang="en-US" sz="2400" dirty="0" smtClean="0">
                <a:latin typeface="Arial" panose="020B0604020202020204" pitchFamily="34" charset="0"/>
              </a:rPr>
              <a:t>Can also be misleading and incomplete, since as an indicator it lags behind economic activity and doesn’t</a:t>
            </a:r>
            <a:r>
              <a:rPr lang="en-US" altLang="ja-JP" sz="2400" dirty="0" smtClean="0">
                <a:latin typeface="Arial" panose="020B0604020202020204" pitchFamily="34" charset="0"/>
              </a:rPr>
              <a:t> account for underemployment and discouraged workers</a:t>
            </a:r>
          </a:p>
          <a:p>
            <a:pPr lvl="1"/>
            <a:r>
              <a:rPr lang="en-US" altLang="en-US" sz="2400" dirty="0" smtClean="0">
                <a:latin typeface="Arial" panose="020B0604020202020204" pitchFamily="34" charset="0"/>
              </a:rPr>
              <a:t>Includes different types of unemployment, some worse than others</a:t>
            </a:r>
          </a:p>
          <a:p>
            <a:pPr lvl="1"/>
            <a:r>
              <a:rPr lang="en-US" altLang="en-US" sz="2400" dirty="0" smtClean="0">
                <a:latin typeface="Arial" panose="020B0604020202020204" pitchFamily="34" charset="0"/>
              </a:rPr>
              <a:t>Can be influenced by government policy. This seems to have played a big part in propping up rates in the aftermath of the 2008 recession.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tLang="en-US" dirty="0" smtClean="0">
                <a:latin typeface="Helvetica Neue" charset="0"/>
              </a:rPr>
              <a:t>U.S. Unemployment Rate</a:t>
            </a:r>
            <a:br>
              <a:rPr lang="en-US" altLang="en-US" dirty="0" smtClean="0">
                <a:latin typeface="Helvetica Neue" charset="0"/>
              </a:rPr>
            </a:br>
            <a:r>
              <a:rPr lang="en-US" altLang="en-US" dirty="0" smtClean="0">
                <a:latin typeface="Helvetica Neue" charset="0"/>
              </a:rPr>
              <a:t>1965–2015</a:t>
            </a:r>
          </a:p>
        </p:txBody>
      </p:sp>
      <p:pic>
        <p:nvPicPr>
          <p:cNvPr id="4" name="Picture 3" descr="PRINECOMA2_FIG07.01.jpg"/>
          <p:cNvPicPr>
            <a:picLocks noChangeAspect="1"/>
          </p:cNvPicPr>
          <p:nvPr/>
        </p:nvPicPr>
        <p:blipFill>
          <a:blip r:embed="rId3"/>
          <a:srcRect b="3679"/>
          <a:stretch>
            <a:fillRect/>
          </a:stretch>
        </p:blipFill>
        <p:spPr>
          <a:xfrm>
            <a:off x="304800" y="1788670"/>
            <a:ext cx="8534400" cy="45975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tLang="en-US" sz="4200" dirty="0" smtClean="0">
                <a:latin typeface="Helvetica Neue" charset="0"/>
              </a:rPr>
              <a:t>Three Types of Unemployment</a:t>
            </a:r>
          </a:p>
        </p:txBody>
      </p:sp>
      <p:sp>
        <p:nvSpPr>
          <p:cNvPr id="10243" name="Content Placeholder 2"/>
          <p:cNvSpPr>
            <a:spLocks noGrp="1"/>
          </p:cNvSpPr>
          <p:nvPr>
            <p:ph idx="1"/>
          </p:nvPr>
        </p:nvSpPr>
        <p:spPr>
          <a:xfrm>
            <a:off x="457200" y="1712913"/>
            <a:ext cx="8229600" cy="4895850"/>
          </a:xfrm>
        </p:spPr>
        <p:txBody>
          <a:bodyPr/>
          <a:lstStyle/>
          <a:p>
            <a:pPr eaLnBrk="1" hangingPunct="1"/>
            <a:r>
              <a:rPr lang="en-US" altLang="en-US" sz="3200" dirty="0" smtClean="0">
                <a:latin typeface="Helvetica Neue" charset="0"/>
              </a:rPr>
              <a:t>Is it practical to have zero unemployment?</a:t>
            </a:r>
          </a:p>
          <a:p>
            <a:pPr lvl="1" eaLnBrk="1" hangingPunct="1"/>
            <a:r>
              <a:rPr lang="en-US" altLang="en-US" sz="2800" dirty="0" smtClean="0">
                <a:latin typeface="Helvetica Neue" charset="0"/>
              </a:rPr>
              <a:t>Generally, unemployment is undesirable.</a:t>
            </a:r>
          </a:p>
          <a:p>
            <a:pPr lvl="1" eaLnBrk="1" hangingPunct="1"/>
            <a:r>
              <a:rPr lang="en-US" altLang="en-US" sz="2800" dirty="0" smtClean="0">
                <a:latin typeface="Helvetica Neue" charset="0"/>
              </a:rPr>
              <a:t>However, as the economy evolves, jobs are created and destroyed.</a:t>
            </a:r>
          </a:p>
          <a:p>
            <a:pPr eaLnBrk="1" hangingPunct="1"/>
            <a:r>
              <a:rPr lang="en-US" altLang="en-US" sz="3200" dirty="0" smtClean="0">
                <a:latin typeface="Helvetica Neue" charset="0"/>
              </a:rPr>
              <a:t>Three types of unemployment</a:t>
            </a:r>
          </a:p>
          <a:p>
            <a:pPr lvl="1" eaLnBrk="1" hangingPunct="1"/>
            <a:r>
              <a:rPr lang="en-US" altLang="en-US" sz="2800" dirty="0" smtClean="0">
                <a:latin typeface="Helvetica Neue" charset="0"/>
              </a:rPr>
              <a:t>Structural</a:t>
            </a:r>
          </a:p>
          <a:p>
            <a:pPr lvl="1" eaLnBrk="1" hangingPunct="1"/>
            <a:r>
              <a:rPr lang="en-US" altLang="en-US" sz="2800" dirty="0" smtClean="0">
                <a:latin typeface="Helvetica Neue" charset="0"/>
              </a:rPr>
              <a:t>Frictional</a:t>
            </a:r>
          </a:p>
          <a:p>
            <a:pPr lvl="1" eaLnBrk="1" hangingPunct="1"/>
            <a:r>
              <a:rPr lang="en-US" altLang="en-US" sz="2800" dirty="0" smtClean="0">
                <a:latin typeface="Helvetica Neue" charset="0"/>
              </a:rPr>
              <a:t>Cyclical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dirty="0" smtClean="0">
                <a:latin typeface="Helvetica Neue" charset="0"/>
              </a:rPr>
              <a:t>Structural </a:t>
            </a:r>
            <a:r>
              <a:rPr lang="en-US" altLang="en-US" dirty="0" smtClean="0">
                <a:latin typeface="Helvetica Neue" charset="0"/>
              </a:rPr>
              <a:t>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1 </a:t>
            </a:r>
            <a:endParaRPr lang="en-US" altLang="en-US" dirty="0" smtClean="0">
              <a:latin typeface="Helvetica Neue" charset="0"/>
            </a:endParaRPr>
          </a:p>
        </p:txBody>
      </p:sp>
      <p:sp>
        <p:nvSpPr>
          <p:cNvPr id="11267" name="Content Placeholder 2"/>
          <p:cNvSpPr>
            <a:spLocks noGrp="1"/>
          </p:cNvSpPr>
          <p:nvPr>
            <p:ph sz="half" idx="1"/>
          </p:nvPr>
        </p:nvSpPr>
        <p:spPr>
          <a:xfrm>
            <a:off x="0" y="1670552"/>
            <a:ext cx="4495800" cy="5002721"/>
          </a:xfrm>
        </p:spPr>
        <p:txBody>
          <a:bodyPr/>
          <a:lstStyle/>
          <a:p>
            <a:pPr eaLnBrk="1" hangingPunct="1"/>
            <a:r>
              <a:rPr lang="en-US" altLang="en-US" sz="3000" dirty="0" smtClean="0">
                <a:latin typeface="Helvetica Neue" charset="0"/>
              </a:rPr>
              <a:t>Structural unemployment</a:t>
            </a:r>
          </a:p>
          <a:p>
            <a:pPr lvl="1" eaLnBrk="1" hangingPunct="1"/>
            <a:r>
              <a:rPr lang="en-US" altLang="en-US" sz="2400" dirty="0">
                <a:latin typeface="Helvetica Neue" charset="0"/>
              </a:rPr>
              <a:t>C</a:t>
            </a:r>
            <a:r>
              <a:rPr lang="en-US" altLang="en-US" sz="2400" dirty="0" smtClean="0">
                <a:latin typeface="Helvetica Neue" charset="0"/>
              </a:rPr>
              <a:t>aused by changes in the industrial makeup of the economy</a:t>
            </a:r>
          </a:p>
          <a:p>
            <a:pPr lvl="1" eaLnBrk="1" hangingPunct="1"/>
            <a:r>
              <a:rPr lang="en-US" altLang="en-US" sz="2400" dirty="0" smtClean="0">
                <a:latin typeface="Helvetica Neue" charset="0"/>
              </a:rPr>
              <a:t>Joseph Schumpeter: </a:t>
            </a:r>
            <a:r>
              <a:rPr lang="ja-JP" altLang="en-US" sz="2400" dirty="0" smtClean="0">
                <a:latin typeface="Helvetica Neue" charset="0"/>
              </a:rPr>
              <a:t>“</a:t>
            </a:r>
            <a:r>
              <a:rPr lang="en-US" altLang="ja-JP" sz="2400" dirty="0" smtClean="0">
                <a:latin typeface="Helvetica Neue" charset="0"/>
              </a:rPr>
              <a:t>creative destruction</a:t>
            </a:r>
            <a:r>
              <a:rPr lang="ja-JP" altLang="en-US" sz="2400" dirty="0" smtClean="0">
                <a:latin typeface="Helvetica Neue" charset="0"/>
              </a:rPr>
              <a:t>”</a:t>
            </a:r>
            <a:endParaRPr lang="en-US" altLang="ja-JP" sz="2400" dirty="0" smtClean="0">
              <a:latin typeface="Helvetica Neue" charset="0"/>
            </a:endParaRPr>
          </a:p>
          <a:p>
            <a:pPr lvl="1" eaLnBrk="1" hangingPunct="1"/>
            <a:r>
              <a:rPr lang="en-US" altLang="en-US" sz="2400" dirty="0" smtClean="0">
                <a:latin typeface="Helvetica Neue" charset="0"/>
              </a:rPr>
              <a:t>Industry creation and destruction is often a sign of a growing economy</a:t>
            </a:r>
          </a:p>
          <a:p>
            <a:pPr eaLnBrk="1" hangingPunct="1"/>
            <a:endParaRPr lang="en-US" altLang="en-US" sz="2800" dirty="0" smtClean="0">
              <a:latin typeface="Helvetica Neue" charset="0"/>
            </a:endParaRPr>
          </a:p>
        </p:txBody>
      </p:sp>
      <p:sp>
        <p:nvSpPr>
          <p:cNvPr id="2" name="Content Placeholder 1"/>
          <p:cNvSpPr>
            <a:spLocks noGrp="1"/>
          </p:cNvSpPr>
          <p:nvPr>
            <p:ph sz="half" idx="2"/>
          </p:nvPr>
        </p:nvSpPr>
        <p:spPr>
          <a:xfrm>
            <a:off x="4648200" y="1670552"/>
            <a:ext cx="4495800" cy="5002721"/>
          </a:xfrm>
        </p:spPr>
        <p:txBody>
          <a:bodyPr/>
          <a:lstStyle/>
          <a:p>
            <a:pPr eaLnBrk="1" hangingPunct="1"/>
            <a:r>
              <a:rPr lang="en-US" altLang="en-US" sz="3000" dirty="0">
                <a:latin typeface="Helvetica Neue" charset="0"/>
              </a:rPr>
              <a:t>Example:</a:t>
            </a:r>
          </a:p>
          <a:p>
            <a:pPr lvl="1" eaLnBrk="1" hangingPunct="1"/>
            <a:r>
              <a:rPr lang="en-US" altLang="en-US" sz="2200" dirty="0">
                <a:latin typeface="Helvetica Neue" charset="0"/>
              </a:rPr>
              <a:t>Borders (bookstore</a:t>
            </a:r>
            <a:r>
              <a:rPr lang="en-US" altLang="en-US" sz="2200" dirty="0" smtClean="0">
                <a:latin typeface="Helvetica Neue" charset="0"/>
              </a:rPr>
              <a:t>) went bankrupt </a:t>
            </a:r>
            <a:r>
              <a:rPr lang="en-US" altLang="en-US" sz="2200" dirty="0">
                <a:latin typeface="Helvetica Neue" charset="0"/>
              </a:rPr>
              <a:t>in </a:t>
            </a:r>
            <a:r>
              <a:rPr lang="en-US" altLang="en-US" sz="2200" dirty="0" smtClean="0">
                <a:latin typeface="Helvetica Neue" charset="0"/>
              </a:rPr>
              <a:t>2011</a:t>
            </a:r>
          </a:p>
          <a:p>
            <a:pPr lvl="1" eaLnBrk="1" hangingPunct="1"/>
            <a:r>
              <a:rPr lang="en-US" altLang="en-US" sz="2200" dirty="0" smtClean="0">
                <a:latin typeface="Helvetica Neue" charset="0"/>
              </a:rPr>
              <a:t>Significant job </a:t>
            </a:r>
            <a:r>
              <a:rPr lang="en-US" altLang="en-US" sz="2200" dirty="0">
                <a:latin typeface="Helvetica Neue" charset="0"/>
              </a:rPr>
              <a:t>losses in the book </a:t>
            </a:r>
            <a:r>
              <a:rPr lang="en-US" altLang="en-US" sz="2200" dirty="0" smtClean="0">
                <a:latin typeface="Helvetica Neue" charset="0"/>
              </a:rPr>
              <a:t>sale industry</a:t>
            </a:r>
          </a:p>
          <a:p>
            <a:pPr lvl="1" eaLnBrk="1" hangingPunct="1"/>
            <a:r>
              <a:rPr lang="en-US" altLang="en-US" sz="2200" dirty="0" smtClean="0">
                <a:latin typeface="Helvetica Neue" charset="0"/>
              </a:rPr>
              <a:t> </a:t>
            </a:r>
            <a:r>
              <a:rPr lang="en-US" altLang="en-US" sz="2200" dirty="0">
                <a:latin typeface="Helvetica Neue" charset="0"/>
              </a:rPr>
              <a:t>Why?</a:t>
            </a:r>
          </a:p>
          <a:p>
            <a:endParaRPr lang="en-US" dirty="0"/>
          </a:p>
        </p:txBody>
      </p:sp>
      <p:pic>
        <p:nvPicPr>
          <p:cNvPr id="11268" name="Picture 5" descr="I:\DirkTextbookN\Jpegs(All)\Macro Ch19-33\ch07\02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977" y="4171516"/>
            <a:ext cx="3585823" cy="265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tLang="en-US" dirty="0" smtClean="0">
                <a:latin typeface="Helvetica Neue" charset="0"/>
              </a:rPr>
              <a:t>Structural </a:t>
            </a:r>
            <a:r>
              <a:rPr lang="en-US" altLang="en-US" dirty="0" smtClean="0">
                <a:latin typeface="Helvetica Neue" charset="0"/>
              </a:rPr>
              <a:t>Unemployment</a:t>
            </a:r>
            <a:r>
              <a:rPr lang="en-US" altLang="en-US" dirty="0">
                <a:latin typeface="Arial" panose="020B0604020202020204" pitchFamily="34" charset="0"/>
                <a:cs typeface="Arial" panose="020B0604020202020204" pitchFamily="34" charset="0"/>
              </a:rPr>
              <a:t>—</a:t>
            </a:r>
            <a:r>
              <a:rPr lang="en-US" altLang="en-US" dirty="0" smtClean="0">
                <a:latin typeface="Helvetica Neue" charset="0"/>
              </a:rPr>
              <a:t>2 </a:t>
            </a:r>
            <a:endParaRPr lang="en-US" altLang="en-US" dirty="0" smtClean="0">
              <a:latin typeface="Helvetica Neue" charset="0"/>
            </a:endParaRPr>
          </a:p>
        </p:txBody>
      </p:sp>
      <p:sp>
        <p:nvSpPr>
          <p:cNvPr id="12291" name="Content Placeholder 2"/>
          <p:cNvSpPr>
            <a:spLocks noGrp="1"/>
          </p:cNvSpPr>
          <p:nvPr>
            <p:ph idx="1"/>
          </p:nvPr>
        </p:nvSpPr>
        <p:spPr>
          <a:xfrm>
            <a:off x="457200" y="1712913"/>
            <a:ext cx="8229600" cy="4895850"/>
          </a:xfrm>
        </p:spPr>
        <p:txBody>
          <a:bodyPr/>
          <a:lstStyle/>
          <a:p>
            <a:pPr eaLnBrk="1" hangingPunct="1"/>
            <a:r>
              <a:rPr lang="en-US" altLang="en-US" sz="2800" dirty="0" smtClean="0">
                <a:latin typeface="Helvetica Neue" charset="0"/>
              </a:rPr>
              <a:t>Changes in American economy over time</a:t>
            </a: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lvl="1" eaLnBrk="1" hangingPunct="1"/>
            <a:endParaRPr lang="en-US" altLang="en-US" sz="2400" dirty="0">
              <a:latin typeface="Helvetica Neue" charset="0"/>
            </a:endParaRPr>
          </a:p>
          <a:p>
            <a:pPr lvl="1" eaLnBrk="1" hangingPunct="1"/>
            <a:endParaRPr lang="en-US" altLang="en-US" sz="2400" dirty="0" smtClean="0">
              <a:latin typeface="Helvetica Neue" charset="0"/>
            </a:endParaRPr>
          </a:p>
          <a:p>
            <a:pPr marL="457200" lvl="1" indent="0" algn="ctr" eaLnBrk="1" hangingPunct="1">
              <a:buNone/>
            </a:pPr>
            <a:r>
              <a:rPr lang="en-US" altLang="en-US" sz="2400" dirty="0" smtClean="0">
                <a:latin typeface="Helvetica Neue" charset="0"/>
              </a:rPr>
              <a:t>Today: United States = </a:t>
            </a:r>
            <a:r>
              <a:rPr lang="en-US" altLang="ja-JP" sz="2400" dirty="0" smtClean="0">
                <a:latin typeface="Helvetica Neue" charset="0"/>
              </a:rPr>
              <a:t>service economy</a:t>
            </a:r>
            <a:endParaRPr lang="en-US" altLang="en-US" sz="2400" dirty="0" smtClean="0">
              <a:latin typeface="Helvetica Neue" charset="0"/>
            </a:endParaRPr>
          </a:p>
        </p:txBody>
      </p:sp>
      <p:pic>
        <p:nvPicPr>
          <p:cNvPr id="12292" name="Picture 5" descr="I:\DirkTextbookN\Jpegs(All)\Macro Ch19-33\ch07\03_PRINECOMA_CH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3818265"/>
            <a:ext cx="3692782" cy="217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I:\DirkTextbookN\Jpegs(All)\Macro Ch19-33\ch07\08_PRINECOMA_CH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007" y="4063170"/>
            <a:ext cx="3243868" cy="192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481008146"/>
              </p:ext>
            </p:extLst>
          </p:nvPr>
        </p:nvGraphicFramePr>
        <p:xfrm>
          <a:off x="851647" y="645459"/>
          <a:ext cx="7440706" cy="48230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ight Arrow 2"/>
          <p:cNvSpPr/>
          <p:nvPr/>
        </p:nvSpPr>
        <p:spPr>
          <a:xfrm>
            <a:off x="4325354" y="4783481"/>
            <a:ext cx="978408" cy="484632"/>
          </a:xfrm>
          <a:prstGeom prst="rightArrow">
            <a:avLst/>
          </a:prstGeom>
          <a:solidFill>
            <a:schemeClr val="tx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tLang="en-US" smtClean="0">
                <a:latin typeface="Helvetica Neue" charset="0"/>
              </a:rPr>
              <a:t>Growing and Changing Economies</a:t>
            </a:r>
          </a:p>
        </p:txBody>
      </p:sp>
      <p:pic>
        <p:nvPicPr>
          <p:cNvPr id="28674" name="Picture 2" descr="FIG07"/>
          <p:cNvPicPr>
            <a:picLocks noChangeAspect="1" noChangeArrowheads="1"/>
          </p:cNvPicPr>
          <p:nvPr/>
        </p:nvPicPr>
        <p:blipFill>
          <a:blip r:embed="rId3"/>
          <a:srcRect b="4623"/>
          <a:stretch>
            <a:fillRect/>
          </a:stretch>
        </p:blipFill>
        <p:spPr bwMode="auto">
          <a:xfrm>
            <a:off x="457200" y="2159000"/>
            <a:ext cx="8229600" cy="356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10979</TotalTime>
  <Words>4891</Words>
  <Application>Microsoft Macintosh PowerPoint</Application>
  <PresentationFormat>On-screen Show (4:3)</PresentationFormat>
  <Paragraphs>584</Paragraphs>
  <Slides>40</Slides>
  <Notes>40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Calibri</vt:lpstr>
      <vt:lpstr>Cambria Math</vt:lpstr>
      <vt:lpstr>Helvetica Neue</vt:lpstr>
      <vt:lpstr>Helvetica Neue Medium</vt:lpstr>
      <vt:lpstr>MS PGothic</vt:lpstr>
      <vt:lpstr>ＭＳ Ｐゴシック</vt:lpstr>
      <vt:lpstr>Times New Roman</vt:lpstr>
      <vt:lpstr>Arial</vt:lpstr>
      <vt:lpstr>Office Theme</vt:lpstr>
      <vt:lpstr>Equation</vt:lpstr>
      <vt:lpstr>Unemployment</vt:lpstr>
      <vt:lpstr>Previously</vt:lpstr>
      <vt:lpstr>Big Questions</vt:lpstr>
      <vt:lpstr>U.S. Recession of 2008–2009</vt:lpstr>
      <vt:lpstr>U.S. Unemployment Rate 1965–2015</vt:lpstr>
      <vt:lpstr>Three Types of Unemployment</vt:lpstr>
      <vt:lpstr>Structural Unemployment—1 </vt:lpstr>
      <vt:lpstr>Structural Unemployment—2 </vt:lpstr>
      <vt:lpstr>Growing and Changing Economies</vt:lpstr>
      <vt:lpstr>Structural Unemployment—3 </vt:lpstr>
      <vt:lpstr>Luddites</vt:lpstr>
      <vt:lpstr>Practice What You Know—1 </vt:lpstr>
      <vt:lpstr>Frictional Unemployment—1 </vt:lpstr>
      <vt:lpstr>Frictional Unemployment—2 </vt:lpstr>
      <vt:lpstr>Hiring and Firing Regulations Increase Unemployment</vt:lpstr>
      <vt:lpstr>Practice What You Know—2 </vt:lpstr>
      <vt:lpstr>Cyclical Unemployment</vt:lpstr>
      <vt:lpstr>Natural Rate of Unemployment and Full Employment Output</vt:lpstr>
      <vt:lpstr>Types of Unemployment  </vt:lpstr>
      <vt:lpstr>Economics in Mad Money</vt:lpstr>
      <vt:lpstr>Natural Rate of Unemployment and Output</vt:lpstr>
      <vt:lpstr>Economics in Bronze Age Orientation</vt:lpstr>
      <vt:lpstr>Looking at the Data</vt:lpstr>
      <vt:lpstr>Measuring Unemployment in the United States, Dec. 2014</vt:lpstr>
      <vt:lpstr>Practice What You Know – 3 </vt:lpstr>
      <vt:lpstr>Historical U.S. Unemployment Rates—1</vt:lpstr>
      <vt:lpstr>Shortcomings of the Unemployment Rate—1 </vt:lpstr>
      <vt:lpstr>Unemployment Game Show</vt:lpstr>
      <vt:lpstr>Practice What You Know—4 </vt:lpstr>
      <vt:lpstr>Historical U.S. Unemployment Rates—2</vt:lpstr>
      <vt:lpstr>Shortcomings of the Unemployment Rate—2 </vt:lpstr>
      <vt:lpstr>Lagging versus Leading Indicators</vt:lpstr>
      <vt:lpstr>Duration of Unemployment, End of 2007, 2015</vt:lpstr>
      <vt:lpstr>Animated Unemployment</vt:lpstr>
      <vt:lpstr>Other Labor Market Indicators—1 </vt:lpstr>
      <vt:lpstr>Labor Force  Participation Rate</vt:lpstr>
      <vt:lpstr>Other Labor Market Indicators—2 </vt:lpstr>
      <vt:lpstr>Trends in Labor Force Participation</vt:lpstr>
      <vt:lpstr>Labor Market Data: Race and Gender</vt:lpstr>
      <vt:lpstr>Conclusion</vt:lpstr>
    </vt:vector>
  </TitlesOfParts>
  <Company>W.W.Norton &amp; Company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Victoria Reuter</cp:lastModifiedBy>
  <cp:revision>729</cp:revision>
  <dcterms:created xsi:type="dcterms:W3CDTF">2017-01-31T01:43:22Z</dcterms:created>
  <dcterms:modified xsi:type="dcterms:W3CDTF">2017-03-30T16:14:01Z</dcterms:modified>
</cp:coreProperties>
</file>